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
      <p:font typeface="Merriweather"/>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bold.fntdata"/><Relationship Id="rId25" Type="http://schemas.openxmlformats.org/officeDocument/2006/relationships/font" Target="fonts/Merriweather-regular.fntdata"/><Relationship Id="rId28" Type="http://schemas.openxmlformats.org/officeDocument/2006/relationships/font" Target="fonts/Merriweather-boldItalic.fntdata"/><Relationship Id="rId27" Type="http://schemas.openxmlformats.org/officeDocument/2006/relationships/font" Target="fonts/Merriweather-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c6f889893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c6f8898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d436828c66_1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d436828c66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cf21b7730b_0_8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cf21b7730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d436828c66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d436828c6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cf21b7730b_0_1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cf21b7730b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cf21b7730b_0_15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cf21b7730b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d436828c66_1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d436828c66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c6f889893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c6f88989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c6f889893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c6f88989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c0a1927aab_0_6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c0a1927aa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c0a1927aab_0_8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c0a1927aab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c0d406342b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c0d40634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c0d406342b_0_5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c0d406342b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c0d406342b_0_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c0d406342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cf21b7730b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cf21b773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ctrTitle"/>
          </p:nvPr>
        </p:nvSpPr>
        <p:spPr>
          <a:xfrm>
            <a:off x="311700" y="666425"/>
            <a:ext cx="5794500" cy="727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Pawfect Match - Phase 3</a:t>
            </a:r>
            <a:endParaRPr/>
          </a:p>
        </p:txBody>
      </p:sp>
      <p:sp>
        <p:nvSpPr>
          <p:cNvPr id="65" name="Google Shape;65;p13"/>
          <p:cNvSpPr txBox="1"/>
          <p:nvPr>
            <p:ph idx="1" type="subTitle"/>
          </p:nvPr>
        </p:nvSpPr>
        <p:spPr>
          <a:xfrm>
            <a:off x="311700" y="1878550"/>
            <a:ext cx="1862700" cy="1815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Group 6 Project 3:</a:t>
            </a:r>
            <a:endParaRPr/>
          </a:p>
          <a:p>
            <a:pPr indent="0" lvl="0" marL="0" rtl="0" algn="l">
              <a:spcBef>
                <a:spcPts val="0"/>
              </a:spcBef>
              <a:spcAft>
                <a:spcPts val="0"/>
              </a:spcAft>
              <a:buNone/>
            </a:pPr>
            <a:r>
              <a:rPr lang="en"/>
              <a:t>Riya Sachdeva</a:t>
            </a:r>
            <a:endParaRPr/>
          </a:p>
          <a:p>
            <a:pPr indent="0" lvl="0" marL="0" rtl="0" algn="l">
              <a:spcBef>
                <a:spcPts val="0"/>
              </a:spcBef>
              <a:spcAft>
                <a:spcPts val="0"/>
              </a:spcAft>
              <a:buNone/>
            </a:pPr>
            <a:r>
              <a:rPr lang="en"/>
              <a:t>Rohak Kansal</a:t>
            </a:r>
            <a:endParaRPr/>
          </a:p>
          <a:p>
            <a:pPr indent="0" lvl="0" marL="0" rtl="0" algn="l">
              <a:spcBef>
                <a:spcPts val="0"/>
              </a:spcBef>
              <a:spcAft>
                <a:spcPts val="0"/>
              </a:spcAft>
              <a:buNone/>
            </a:pPr>
            <a:r>
              <a:rPr lang="en"/>
              <a:t>Rohan Beriwal</a:t>
            </a:r>
            <a:endParaRPr/>
          </a:p>
          <a:p>
            <a:pPr indent="0" lvl="0" marL="0" rtl="0" algn="l">
              <a:spcBef>
                <a:spcPts val="0"/>
              </a:spcBef>
              <a:spcAft>
                <a:spcPts val="0"/>
              </a:spcAft>
              <a:buNone/>
            </a:pPr>
            <a:r>
              <a:rPr lang="en"/>
              <a:t>Rohan Devgon</a:t>
            </a:r>
            <a:endParaRPr/>
          </a:p>
          <a:p>
            <a:pPr indent="0" lvl="0" marL="0" rtl="0" algn="l">
              <a:spcBef>
                <a:spcPts val="0"/>
              </a:spcBef>
              <a:spcAft>
                <a:spcPts val="0"/>
              </a:spcAft>
              <a:buNone/>
            </a:pPr>
            <a:r>
              <a:rPr lang="en"/>
              <a:t>Rohan Indora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2"/>
          <p:cNvSpPr txBox="1"/>
          <p:nvPr>
            <p:ph idx="4294967295" type="title"/>
          </p:nvPr>
        </p:nvSpPr>
        <p:spPr>
          <a:xfrm>
            <a:off x="238675" y="166650"/>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Understanding</a:t>
            </a:r>
            <a:endParaRPr/>
          </a:p>
        </p:txBody>
      </p:sp>
      <p:grpSp>
        <p:nvGrpSpPr>
          <p:cNvPr id="198" name="Google Shape;198;p22"/>
          <p:cNvGrpSpPr/>
          <p:nvPr/>
        </p:nvGrpSpPr>
        <p:grpSpPr>
          <a:xfrm>
            <a:off x="298625" y="920393"/>
            <a:ext cx="2683300" cy="4058358"/>
            <a:chOff x="431825" y="1342525"/>
            <a:chExt cx="2683300" cy="3302700"/>
          </a:xfrm>
        </p:grpSpPr>
        <p:sp>
          <p:nvSpPr>
            <p:cNvPr id="199" name="Google Shape;199;p22"/>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2"/>
            <p:cNvSpPr txBox="1"/>
            <p:nvPr/>
          </p:nvSpPr>
          <p:spPr>
            <a:xfrm>
              <a:off x="431925" y="1342530"/>
              <a:ext cx="26832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1" name="Google Shape;201;p22"/>
          <p:cNvCxnSpPr/>
          <p:nvPr/>
        </p:nvCxnSpPr>
        <p:spPr>
          <a:xfrm>
            <a:off x="451025" y="1092600"/>
            <a:ext cx="0" cy="478800"/>
          </a:xfrm>
          <a:prstGeom prst="straightConnector1">
            <a:avLst/>
          </a:prstGeom>
          <a:noFill/>
          <a:ln cap="flat" cmpd="sng" w="9525">
            <a:solidFill>
              <a:schemeClr val="lt1"/>
            </a:solidFill>
            <a:prstDash val="solid"/>
            <a:round/>
            <a:headEnd len="sm" w="sm" type="none"/>
            <a:tailEnd len="sm" w="sm" type="none"/>
          </a:ln>
        </p:spPr>
      </p:cxnSp>
      <p:sp>
        <p:nvSpPr>
          <p:cNvPr id="202" name="Google Shape;202;p22"/>
          <p:cNvSpPr txBox="1"/>
          <p:nvPr>
            <p:ph idx="4294967295" type="body"/>
          </p:nvPr>
        </p:nvSpPr>
        <p:spPr>
          <a:xfrm>
            <a:off x="451025" y="920400"/>
            <a:ext cx="23487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Stakeholder</a:t>
            </a:r>
            <a:endParaRPr sz="1600">
              <a:solidFill>
                <a:schemeClr val="lt1"/>
              </a:solidFill>
            </a:endParaRPr>
          </a:p>
        </p:txBody>
      </p:sp>
      <p:sp>
        <p:nvSpPr>
          <p:cNvPr id="203" name="Google Shape;203;p22"/>
          <p:cNvSpPr txBox="1"/>
          <p:nvPr>
            <p:ph idx="4294967295" type="body"/>
          </p:nvPr>
        </p:nvSpPr>
        <p:spPr>
          <a:xfrm>
            <a:off x="308925" y="1743600"/>
            <a:ext cx="2673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Local People/Volunteers</a:t>
            </a:r>
            <a:endParaRPr b="1"/>
          </a:p>
        </p:txBody>
      </p:sp>
      <p:grpSp>
        <p:nvGrpSpPr>
          <p:cNvPr id="204" name="Google Shape;204;p22"/>
          <p:cNvGrpSpPr/>
          <p:nvPr/>
        </p:nvGrpSpPr>
        <p:grpSpPr>
          <a:xfrm>
            <a:off x="3088600" y="920377"/>
            <a:ext cx="2673008" cy="4058364"/>
            <a:chOff x="3221796" y="1342520"/>
            <a:chExt cx="2673008" cy="3302705"/>
          </a:xfrm>
        </p:grpSpPr>
        <p:sp>
          <p:nvSpPr>
            <p:cNvPr id="205" name="Google Shape;205;p22"/>
            <p:cNvSpPr/>
            <p:nvPr/>
          </p:nvSpPr>
          <p:spPr>
            <a:xfrm>
              <a:off x="3221803"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txBox="1"/>
            <p:nvPr/>
          </p:nvSpPr>
          <p:spPr>
            <a:xfrm>
              <a:off x="3221796" y="1342520"/>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22"/>
          <p:cNvGrpSpPr/>
          <p:nvPr/>
        </p:nvGrpSpPr>
        <p:grpSpPr>
          <a:xfrm>
            <a:off x="5873925" y="920393"/>
            <a:ext cx="2673000" cy="4058358"/>
            <a:chOff x="6007125" y="1342525"/>
            <a:chExt cx="2673000" cy="3302700"/>
          </a:xfrm>
        </p:grpSpPr>
        <p:sp>
          <p:nvSpPr>
            <p:cNvPr id="208" name="Google Shape;208;p22"/>
            <p:cNvSpPr/>
            <p:nvPr/>
          </p:nvSpPr>
          <p:spPr>
            <a:xfrm>
              <a:off x="6007125"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2"/>
            <p:cNvSpPr txBox="1"/>
            <p:nvPr/>
          </p:nvSpPr>
          <p:spPr>
            <a:xfrm>
              <a:off x="6007125" y="1342529"/>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10" name="Google Shape;210;p22"/>
          <p:cNvCxnSpPr/>
          <p:nvPr/>
        </p:nvCxnSpPr>
        <p:spPr>
          <a:xfrm>
            <a:off x="3237700" y="1092600"/>
            <a:ext cx="0" cy="478800"/>
          </a:xfrm>
          <a:prstGeom prst="straightConnector1">
            <a:avLst/>
          </a:prstGeom>
          <a:noFill/>
          <a:ln cap="flat" cmpd="sng" w="9525">
            <a:solidFill>
              <a:schemeClr val="lt1"/>
            </a:solidFill>
            <a:prstDash val="solid"/>
            <a:round/>
            <a:headEnd len="sm" w="sm" type="none"/>
            <a:tailEnd len="sm" w="sm" type="none"/>
          </a:ln>
        </p:spPr>
      </p:cxnSp>
      <p:cxnSp>
        <p:nvCxnSpPr>
          <p:cNvPr id="211" name="Google Shape;211;p22"/>
          <p:cNvCxnSpPr/>
          <p:nvPr/>
        </p:nvCxnSpPr>
        <p:spPr>
          <a:xfrm>
            <a:off x="5982275" y="1092600"/>
            <a:ext cx="0" cy="478800"/>
          </a:xfrm>
          <a:prstGeom prst="straightConnector1">
            <a:avLst/>
          </a:prstGeom>
          <a:noFill/>
          <a:ln cap="flat" cmpd="sng" w="9525">
            <a:solidFill>
              <a:schemeClr val="lt1"/>
            </a:solidFill>
            <a:prstDash val="solid"/>
            <a:round/>
            <a:headEnd len="sm" w="sm" type="none"/>
            <a:tailEnd len="sm" w="sm" type="none"/>
          </a:ln>
        </p:spPr>
      </p:cxnSp>
      <p:sp>
        <p:nvSpPr>
          <p:cNvPr id="212" name="Google Shape;212;p22"/>
          <p:cNvSpPr txBox="1"/>
          <p:nvPr>
            <p:ph idx="4294967295" type="body"/>
          </p:nvPr>
        </p:nvSpPr>
        <p:spPr>
          <a:xfrm>
            <a:off x="5982275" y="920400"/>
            <a:ext cx="25590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Solution</a:t>
            </a:r>
            <a:endParaRPr sz="1600">
              <a:solidFill>
                <a:schemeClr val="lt1"/>
              </a:solidFill>
            </a:endParaRPr>
          </a:p>
        </p:txBody>
      </p:sp>
      <p:sp>
        <p:nvSpPr>
          <p:cNvPr id="213" name="Google Shape;213;p22"/>
          <p:cNvSpPr txBox="1"/>
          <p:nvPr>
            <p:ph idx="4294967295" type="body"/>
          </p:nvPr>
        </p:nvSpPr>
        <p:spPr>
          <a:xfrm>
            <a:off x="3238675" y="920400"/>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Problem</a:t>
            </a:r>
            <a:endParaRPr sz="1600">
              <a:solidFill>
                <a:schemeClr val="lt1"/>
              </a:solidFill>
            </a:endParaRPr>
          </a:p>
        </p:txBody>
      </p:sp>
      <p:sp>
        <p:nvSpPr>
          <p:cNvPr id="214" name="Google Shape;214;p22"/>
          <p:cNvSpPr txBox="1"/>
          <p:nvPr>
            <p:ph idx="4294967295" type="body"/>
          </p:nvPr>
        </p:nvSpPr>
        <p:spPr>
          <a:xfrm>
            <a:off x="3088600" y="1743600"/>
            <a:ext cx="2673000" cy="3235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Want to connect with fellow animal lovers in their locality</a:t>
            </a:r>
            <a:endParaRPr sz="1400"/>
          </a:p>
        </p:txBody>
      </p:sp>
      <p:sp>
        <p:nvSpPr>
          <p:cNvPr id="215" name="Google Shape;215;p22"/>
          <p:cNvSpPr txBox="1"/>
          <p:nvPr>
            <p:ph idx="4294967295" type="body"/>
          </p:nvPr>
        </p:nvSpPr>
        <p:spPr>
          <a:xfrm>
            <a:off x="5868275" y="1743600"/>
            <a:ext cx="2673000" cy="3235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We aim to establish an active community of animal lovers that regularly share pictures of their pets, tips and tricks on animal parenting, etc.</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3"/>
          <p:cNvSpPr txBox="1"/>
          <p:nvPr>
            <p:ph idx="4294967295" type="title"/>
          </p:nvPr>
        </p:nvSpPr>
        <p:spPr>
          <a:xfrm>
            <a:off x="238675" y="166650"/>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Understanding</a:t>
            </a:r>
            <a:endParaRPr/>
          </a:p>
        </p:txBody>
      </p:sp>
      <p:grpSp>
        <p:nvGrpSpPr>
          <p:cNvPr id="221" name="Google Shape;221;p23"/>
          <p:cNvGrpSpPr/>
          <p:nvPr/>
        </p:nvGrpSpPr>
        <p:grpSpPr>
          <a:xfrm>
            <a:off x="298625" y="920393"/>
            <a:ext cx="2683300" cy="4058358"/>
            <a:chOff x="431825" y="1342525"/>
            <a:chExt cx="2683300" cy="3302700"/>
          </a:xfrm>
        </p:grpSpPr>
        <p:sp>
          <p:nvSpPr>
            <p:cNvPr id="222" name="Google Shape;222;p23"/>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txBox="1"/>
            <p:nvPr/>
          </p:nvSpPr>
          <p:spPr>
            <a:xfrm>
              <a:off x="431925" y="1342530"/>
              <a:ext cx="26832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4" name="Google Shape;224;p23"/>
          <p:cNvCxnSpPr/>
          <p:nvPr/>
        </p:nvCxnSpPr>
        <p:spPr>
          <a:xfrm>
            <a:off x="451025" y="1092600"/>
            <a:ext cx="0" cy="478800"/>
          </a:xfrm>
          <a:prstGeom prst="straightConnector1">
            <a:avLst/>
          </a:prstGeom>
          <a:noFill/>
          <a:ln cap="flat" cmpd="sng" w="9525">
            <a:solidFill>
              <a:schemeClr val="lt1"/>
            </a:solidFill>
            <a:prstDash val="solid"/>
            <a:round/>
            <a:headEnd len="sm" w="sm" type="none"/>
            <a:tailEnd len="sm" w="sm" type="none"/>
          </a:ln>
        </p:spPr>
      </p:cxnSp>
      <p:sp>
        <p:nvSpPr>
          <p:cNvPr id="225" name="Google Shape;225;p23"/>
          <p:cNvSpPr txBox="1"/>
          <p:nvPr>
            <p:ph idx="4294967295" type="body"/>
          </p:nvPr>
        </p:nvSpPr>
        <p:spPr>
          <a:xfrm>
            <a:off x="451025" y="920400"/>
            <a:ext cx="23487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Stakeholder</a:t>
            </a:r>
            <a:endParaRPr sz="1600">
              <a:solidFill>
                <a:schemeClr val="lt1"/>
              </a:solidFill>
            </a:endParaRPr>
          </a:p>
        </p:txBody>
      </p:sp>
      <p:sp>
        <p:nvSpPr>
          <p:cNvPr id="226" name="Google Shape;226;p23"/>
          <p:cNvSpPr txBox="1"/>
          <p:nvPr>
            <p:ph idx="4294967295" type="body"/>
          </p:nvPr>
        </p:nvSpPr>
        <p:spPr>
          <a:xfrm>
            <a:off x="308925" y="1743600"/>
            <a:ext cx="2673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Housing Societies</a:t>
            </a:r>
            <a:endParaRPr b="1"/>
          </a:p>
        </p:txBody>
      </p:sp>
      <p:grpSp>
        <p:nvGrpSpPr>
          <p:cNvPr id="227" name="Google Shape;227;p23"/>
          <p:cNvGrpSpPr/>
          <p:nvPr/>
        </p:nvGrpSpPr>
        <p:grpSpPr>
          <a:xfrm>
            <a:off x="3088600" y="920377"/>
            <a:ext cx="2673008" cy="4058364"/>
            <a:chOff x="3221796" y="1342520"/>
            <a:chExt cx="2673008" cy="3302705"/>
          </a:xfrm>
        </p:grpSpPr>
        <p:sp>
          <p:nvSpPr>
            <p:cNvPr id="228" name="Google Shape;228;p23"/>
            <p:cNvSpPr/>
            <p:nvPr/>
          </p:nvSpPr>
          <p:spPr>
            <a:xfrm>
              <a:off x="3221803"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txBox="1"/>
            <p:nvPr/>
          </p:nvSpPr>
          <p:spPr>
            <a:xfrm>
              <a:off x="3221796" y="1342520"/>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 name="Google Shape;230;p23"/>
          <p:cNvGrpSpPr/>
          <p:nvPr/>
        </p:nvGrpSpPr>
        <p:grpSpPr>
          <a:xfrm>
            <a:off x="5873925" y="920393"/>
            <a:ext cx="2673000" cy="4058358"/>
            <a:chOff x="6007125" y="1342525"/>
            <a:chExt cx="2673000" cy="3302700"/>
          </a:xfrm>
        </p:grpSpPr>
        <p:sp>
          <p:nvSpPr>
            <p:cNvPr id="231" name="Google Shape;231;p23"/>
            <p:cNvSpPr/>
            <p:nvPr/>
          </p:nvSpPr>
          <p:spPr>
            <a:xfrm>
              <a:off x="6007125"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txBox="1"/>
            <p:nvPr/>
          </p:nvSpPr>
          <p:spPr>
            <a:xfrm>
              <a:off x="6007125" y="1342529"/>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3" name="Google Shape;233;p23"/>
          <p:cNvCxnSpPr/>
          <p:nvPr/>
        </p:nvCxnSpPr>
        <p:spPr>
          <a:xfrm>
            <a:off x="3237700" y="1092600"/>
            <a:ext cx="0" cy="478800"/>
          </a:xfrm>
          <a:prstGeom prst="straightConnector1">
            <a:avLst/>
          </a:prstGeom>
          <a:noFill/>
          <a:ln cap="flat" cmpd="sng" w="9525">
            <a:solidFill>
              <a:schemeClr val="lt1"/>
            </a:solidFill>
            <a:prstDash val="solid"/>
            <a:round/>
            <a:headEnd len="sm" w="sm" type="none"/>
            <a:tailEnd len="sm" w="sm" type="none"/>
          </a:ln>
        </p:spPr>
      </p:cxnSp>
      <p:cxnSp>
        <p:nvCxnSpPr>
          <p:cNvPr id="234" name="Google Shape;234;p23"/>
          <p:cNvCxnSpPr/>
          <p:nvPr/>
        </p:nvCxnSpPr>
        <p:spPr>
          <a:xfrm>
            <a:off x="5982275" y="1092600"/>
            <a:ext cx="0" cy="478800"/>
          </a:xfrm>
          <a:prstGeom prst="straightConnector1">
            <a:avLst/>
          </a:prstGeom>
          <a:noFill/>
          <a:ln cap="flat" cmpd="sng" w="9525">
            <a:solidFill>
              <a:schemeClr val="lt1"/>
            </a:solidFill>
            <a:prstDash val="solid"/>
            <a:round/>
            <a:headEnd len="sm" w="sm" type="none"/>
            <a:tailEnd len="sm" w="sm" type="none"/>
          </a:ln>
        </p:spPr>
      </p:cxnSp>
      <p:sp>
        <p:nvSpPr>
          <p:cNvPr id="235" name="Google Shape;235;p23"/>
          <p:cNvSpPr txBox="1"/>
          <p:nvPr>
            <p:ph idx="4294967295" type="body"/>
          </p:nvPr>
        </p:nvSpPr>
        <p:spPr>
          <a:xfrm>
            <a:off x="5982275" y="920400"/>
            <a:ext cx="25590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Solution</a:t>
            </a:r>
            <a:endParaRPr sz="1600">
              <a:solidFill>
                <a:schemeClr val="lt1"/>
              </a:solidFill>
            </a:endParaRPr>
          </a:p>
        </p:txBody>
      </p:sp>
      <p:sp>
        <p:nvSpPr>
          <p:cNvPr id="236" name="Google Shape;236;p23"/>
          <p:cNvSpPr txBox="1"/>
          <p:nvPr>
            <p:ph idx="4294967295" type="body"/>
          </p:nvPr>
        </p:nvSpPr>
        <p:spPr>
          <a:xfrm>
            <a:off x="3238675" y="920400"/>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Problem</a:t>
            </a:r>
            <a:endParaRPr sz="1600">
              <a:solidFill>
                <a:schemeClr val="lt1"/>
              </a:solidFill>
            </a:endParaRPr>
          </a:p>
        </p:txBody>
      </p:sp>
      <p:sp>
        <p:nvSpPr>
          <p:cNvPr id="237" name="Google Shape;237;p23"/>
          <p:cNvSpPr txBox="1"/>
          <p:nvPr>
            <p:ph idx="4294967295" type="body"/>
          </p:nvPr>
        </p:nvSpPr>
        <p:spPr>
          <a:xfrm>
            <a:off x="3088600" y="1743600"/>
            <a:ext cx="2673000" cy="3235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No knowledge about the proper </a:t>
            </a:r>
            <a:r>
              <a:rPr lang="en" sz="1400"/>
              <a:t>management</a:t>
            </a:r>
            <a:r>
              <a:rPr lang="en" sz="1400"/>
              <a:t> of stray animals that reside inside the society premises</a:t>
            </a:r>
            <a:endParaRPr sz="1400"/>
          </a:p>
        </p:txBody>
      </p:sp>
      <p:sp>
        <p:nvSpPr>
          <p:cNvPr id="238" name="Google Shape;238;p23"/>
          <p:cNvSpPr txBox="1"/>
          <p:nvPr>
            <p:ph idx="4294967295" type="body"/>
          </p:nvPr>
        </p:nvSpPr>
        <p:spPr>
          <a:xfrm>
            <a:off x="5868275" y="1743600"/>
            <a:ext cx="2673000" cy="3235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A monthly plan of upcoming events (adoption drives, awareness campaigns, vaccination and sterilization drives, donation drives, etc.) will be visible on the app and relevant notifications will be sent.</a:t>
            </a: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4"/>
          <p:cNvSpPr txBox="1"/>
          <p:nvPr>
            <p:ph idx="4294967295" type="title"/>
          </p:nvPr>
        </p:nvSpPr>
        <p:spPr>
          <a:xfrm>
            <a:off x="238675" y="166650"/>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Understanding</a:t>
            </a:r>
            <a:endParaRPr/>
          </a:p>
        </p:txBody>
      </p:sp>
      <p:grpSp>
        <p:nvGrpSpPr>
          <p:cNvPr id="244" name="Google Shape;244;p24"/>
          <p:cNvGrpSpPr/>
          <p:nvPr/>
        </p:nvGrpSpPr>
        <p:grpSpPr>
          <a:xfrm>
            <a:off x="298625" y="920393"/>
            <a:ext cx="2683300" cy="4058358"/>
            <a:chOff x="431825" y="1342525"/>
            <a:chExt cx="2683300" cy="3302700"/>
          </a:xfrm>
        </p:grpSpPr>
        <p:sp>
          <p:nvSpPr>
            <p:cNvPr id="245" name="Google Shape;245;p24"/>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txBox="1"/>
            <p:nvPr/>
          </p:nvSpPr>
          <p:spPr>
            <a:xfrm>
              <a:off x="431925" y="1342530"/>
              <a:ext cx="26832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7" name="Google Shape;247;p24"/>
          <p:cNvCxnSpPr/>
          <p:nvPr/>
        </p:nvCxnSpPr>
        <p:spPr>
          <a:xfrm>
            <a:off x="451025" y="1092600"/>
            <a:ext cx="0" cy="478800"/>
          </a:xfrm>
          <a:prstGeom prst="straightConnector1">
            <a:avLst/>
          </a:prstGeom>
          <a:noFill/>
          <a:ln cap="flat" cmpd="sng" w="9525">
            <a:solidFill>
              <a:schemeClr val="lt1"/>
            </a:solidFill>
            <a:prstDash val="solid"/>
            <a:round/>
            <a:headEnd len="sm" w="sm" type="none"/>
            <a:tailEnd len="sm" w="sm" type="none"/>
          </a:ln>
        </p:spPr>
      </p:cxnSp>
      <p:sp>
        <p:nvSpPr>
          <p:cNvPr id="248" name="Google Shape;248;p24"/>
          <p:cNvSpPr txBox="1"/>
          <p:nvPr>
            <p:ph idx="4294967295" type="body"/>
          </p:nvPr>
        </p:nvSpPr>
        <p:spPr>
          <a:xfrm>
            <a:off x="451025" y="920400"/>
            <a:ext cx="23487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Stakeholder</a:t>
            </a:r>
            <a:endParaRPr sz="1600">
              <a:solidFill>
                <a:schemeClr val="lt1"/>
              </a:solidFill>
            </a:endParaRPr>
          </a:p>
        </p:txBody>
      </p:sp>
      <p:sp>
        <p:nvSpPr>
          <p:cNvPr id="249" name="Google Shape;249;p24"/>
          <p:cNvSpPr txBox="1"/>
          <p:nvPr>
            <p:ph idx="4294967295" type="body"/>
          </p:nvPr>
        </p:nvSpPr>
        <p:spPr>
          <a:xfrm>
            <a:off x="308925" y="1743600"/>
            <a:ext cx="2673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Housing Societies</a:t>
            </a:r>
            <a:endParaRPr b="1"/>
          </a:p>
        </p:txBody>
      </p:sp>
      <p:grpSp>
        <p:nvGrpSpPr>
          <p:cNvPr id="250" name="Google Shape;250;p24"/>
          <p:cNvGrpSpPr/>
          <p:nvPr/>
        </p:nvGrpSpPr>
        <p:grpSpPr>
          <a:xfrm>
            <a:off x="3088600" y="920377"/>
            <a:ext cx="2673008" cy="4058364"/>
            <a:chOff x="3221796" y="1342520"/>
            <a:chExt cx="2673008" cy="3302705"/>
          </a:xfrm>
        </p:grpSpPr>
        <p:sp>
          <p:nvSpPr>
            <p:cNvPr id="251" name="Google Shape;251;p24"/>
            <p:cNvSpPr/>
            <p:nvPr/>
          </p:nvSpPr>
          <p:spPr>
            <a:xfrm>
              <a:off x="3221803"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txBox="1"/>
            <p:nvPr/>
          </p:nvSpPr>
          <p:spPr>
            <a:xfrm>
              <a:off x="3221796" y="1342520"/>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4"/>
          <p:cNvGrpSpPr/>
          <p:nvPr/>
        </p:nvGrpSpPr>
        <p:grpSpPr>
          <a:xfrm>
            <a:off x="5873925" y="920393"/>
            <a:ext cx="2673000" cy="4058358"/>
            <a:chOff x="6007125" y="1342525"/>
            <a:chExt cx="2673000" cy="3302700"/>
          </a:xfrm>
        </p:grpSpPr>
        <p:sp>
          <p:nvSpPr>
            <p:cNvPr id="254" name="Google Shape;254;p24"/>
            <p:cNvSpPr/>
            <p:nvPr/>
          </p:nvSpPr>
          <p:spPr>
            <a:xfrm>
              <a:off x="6007125"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txBox="1"/>
            <p:nvPr/>
          </p:nvSpPr>
          <p:spPr>
            <a:xfrm>
              <a:off x="6007125" y="1342529"/>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6" name="Google Shape;256;p24"/>
          <p:cNvCxnSpPr/>
          <p:nvPr/>
        </p:nvCxnSpPr>
        <p:spPr>
          <a:xfrm>
            <a:off x="3237700" y="1092600"/>
            <a:ext cx="0" cy="478800"/>
          </a:xfrm>
          <a:prstGeom prst="straightConnector1">
            <a:avLst/>
          </a:prstGeom>
          <a:noFill/>
          <a:ln cap="flat" cmpd="sng" w="9525">
            <a:solidFill>
              <a:schemeClr val="lt1"/>
            </a:solidFill>
            <a:prstDash val="solid"/>
            <a:round/>
            <a:headEnd len="sm" w="sm" type="none"/>
            <a:tailEnd len="sm" w="sm" type="none"/>
          </a:ln>
        </p:spPr>
      </p:cxnSp>
      <p:cxnSp>
        <p:nvCxnSpPr>
          <p:cNvPr id="257" name="Google Shape;257;p24"/>
          <p:cNvCxnSpPr/>
          <p:nvPr/>
        </p:nvCxnSpPr>
        <p:spPr>
          <a:xfrm>
            <a:off x="5982275" y="1092600"/>
            <a:ext cx="0" cy="478800"/>
          </a:xfrm>
          <a:prstGeom prst="straightConnector1">
            <a:avLst/>
          </a:prstGeom>
          <a:noFill/>
          <a:ln cap="flat" cmpd="sng" w="9525">
            <a:solidFill>
              <a:schemeClr val="lt1"/>
            </a:solidFill>
            <a:prstDash val="solid"/>
            <a:round/>
            <a:headEnd len="sm" w="sm" type="none"/>
            <a:tailEnd len="sm" w="sm" type="none"/>
          </a:ln>
        </p:spPr>
      </p:cxnSp>
      <p:sp>
        <p:nvSpPr>
          <p:cNvPr id="258" name="Google Shape;258;p24"/>
          <p:cNvSpPr txBox="1"/>
          <p:nvPr>
            <p:ph idx="4294967295" type="body"/>
          </p:nvPr>
        </p:nvSpPr>
        <p:spPr>
          <a:xfrm>
            <a:off x="5982275" y="920400"/>
            <a:ext cx="25590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Solution</a:t>
            </a:r>
            <a:endParaRPr sz="1600">
              <a:solidFill>
                <a:schemeClr val="lt1"/>
              </a:solidFill>
            </a:endParaRPr>
          </a:p>
        </p:txBody>
      </p:sp>
      <p:sp>
        <p:nvSpPr>
          <p:cNvPr id="259" name="Google Shape;259;p24"/>
          <p:cNvSpPr txBox="1"/>
          <p:nvPr>
            <p:ph idx="4294967295" type="body"/>
          </p:nvPr>
        </p:nvSpPr>
        <p:spPr>
          <a:xfrm>
            <a:off x="3238675" y="920400"/>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Problem</a:t>
            </a:r>
            <a:endParaRPr sz="1600">
              <a:solidFill>
                <a:schemeClr val="lt1"/>
              </a:solidFill>
            </a:endParaRPr>
          </a:p>
        </p:txBody>
      </p:sp>
      <p:sp>
        <p:nvSpPr>
          <p:cNvPr id="260" name="Google Shape;260;p24"/>
          <p:cNvSpPr txBox="1"/>
          <p:nvPr>
            <p:ph idx="4294967295" type="body"/>
          </p:nvPr>
        </p:nvSpPr>
        <p:spPr>
          <a:xfrm>
            <a:off x="3088600" y="1743600"/>
            <a:ext cx="2673000" cy="3235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Wish to rehome stray animals to a place where they can get adequate </a:t>
            </a:r>
            <a:r>
              <a:rPr lang="en" sz="1400"/>
              <a:t>nutrition</a:t>
            </a:r>
            <a:r>
              <a:rPr lang="en" sz="1400"/>
              <a:t> and care</a:t>
            </a:r>
            <a:endParaRPr sz="1400"/>
          </a:p>
        </p:txBody>
      </p:sp>
      <p:sp>
        <p:nvSpPr>
          <p:cNvPr id="261" name="Google Shape;261;p24"/>
          <p:cNvSpPr txBox="1"/>
          <p:nvPr>
            <p:ph idx="4294967295" type="body"/>
          </p:nvPr>
        </p:nvSpPr>
        <p:spPr>
          <a:xfrm>
            <a:off x="5868275" y="1743600"/>
            <a:ext cx="2673000" cy="3235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RWAs of housing societies will be offered an option to put the local strays up for adoption. Conversely, if the residents cooperate, societies can also volunteer to take responsibility for strays in need of shelter.</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5"/>
          <p:cNvSpPr txBox="1"/>
          <p:nvPr>
            <p:ph idx="4294967295" type="body"/>
          </p:nvPr>
        </p:nvSpPr>
        <p:spPr>
          <a:xfrm>
            <a:off x="3088600" y="1743600"/>
            <a:ext cx="2673000" cy="4788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Lack of funds</a:t>
            </a:r>
            <a:endParaRPr sz="1400"/>
          </a:p>
        </p:txBody>
      </p:sp>
      <p:sp>
        <p:nvSpPr>
          <p:cNvPr id="267" name="Google Shape;267;p25"/>
          <p:cNvSpPr txBox="1"/>
          <p:nvPr>
            <p:ph idx="4294967295" type="title"/>
          </p:nvPr>
        </p:nvSpPr>
        <p:spPr>
          <a:xfrm>
            <a:off x="238675" y="166650"/>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Understanding</a:t>
            </a:r>
            <a:endParaRPr/>
          </a:p>
        </p:txBody>
      </p:sp>
      <p:grpSp>
        <p:nvGrpSpPr>
          <p:cNvPr id="268" name="Google Shape;268;p25"/>
          <p:cNvGrpSpPr/>
          <p:nvPr/>
        </p:nvGrpSpPr>
        <p:grpSpPr>
          <a:xfrm>
            <a:off x="298625" y="920393"/>
            <a:ext cx="2683300" cy="4058358"/>
            <a:chOff x="431825" y="1342525"/>
            <a:chExt cx="2683300" cy="3302700"/>
          </a:xfrm>
        </p:grpSpPr>
        <p:sp>
          <p:nvSpPr>
            <p:cNvPr id="269" name="Google Shape;269;p25"/>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5"/>
            <p:cNvSpPr txBox="1"/>
            <p:nvPr/>
          </p:nvSpPr>
          <p:spPr>
            <a:xfrm>
              <a:off x="431925" y="1342530"/>
              <a:ext cx="26832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1" name="Google Shape;271;p25"/>
          <p:cNvCxnSpPr/>
          <p:nvPr/>
        </p:nvCxnSpPr>
        <p:spPr>
          <a:xfrm>
            <a:off x="451025" y="1092600"/>
            <a:ext cx="0" cy="478800"/>
          </a:xfrm>
          <a:prstGeom prst="straightConnector1">
            <a:avLst/>
          </a:prstGeom>
          <a:noFill/>
          <a:ln cap="flat" cmpd="sng" w="9525">
            <a:solidFill>
              <a:schemeClr val="lt1"/>
            </a:solidFill>
            <a:prstDash val="solid"/>
            <a:round/>
            <a:headEnd len="sm" w="sm" type="none"/>
            <a:tailEnd len="sm" w="sm" type="none"/>
          </a:ln>
        </p:spPr>
      </p:cxnSp>
      <p:sp>
        <p:nvSpPr>
          <p:cNvPr id="272" name="Google Shape;272;p25"/>
          <p:cNvSpPr txBox="1"/>
          <p:nvPr>
            <p:ph idx="4294967295" type="body"/>
          </p:nvPr>
        </p:nvSpPr>
        <p:spPr>
          <a:xfrm>
            <a:off x="451025" y="920400"/>
            <a:ext cx="23487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Stakeholder</a:t>
            </a:r>
            <a:endParaRPr sz="1600">
              <a:solidFill>
                <a:schemeClr val="lt1"/>
              </a:solidFill>
            </a:endParaRPr>
          </a:p>
        </p:txBody>
      </p:sp>
      <p:sp>
        <p:nvSpPr>
          <p:cNvPr id="273" name="Google Shape;273;p25"/>
          <p:cNvSpPr txBox="1"/>
          <p:nvPr>
            <p:ph idx="4294967295" type="body"/>
          </p:nvPr>
        </p:nvSpPr>
        <p:spPr>
          <a:xfrm>
            <a:off x="308925" y="1743600"/>
            <a:ext cx="2673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NGOs</a:t>
            </a:r>
            <a:endParaRPr b="1"/>
          </a:p>
        </p:txBody>
      </p:sp>
      <p:grpSp>
        <p:nvGrpSpPr>
          <p:cNvPr id="274" name="Google Shape;274;p25"/>
          <p:cNvGrpSpPr/>
          <p:nvPr/>
        </p:nvGrpSpPr>
        <p:grpSpPr>
          <a:xfrm>
            <a:off x="3088600" y="920377"/>
            <a:ext cx="2673008" cy="4058364"/>
            <a:chOff x="3221796" y="1342520"/>
            <a:chExt cx="2673008" cy="3302705"/>
          </a:xfrm>
        </p:grpSpPr>
        <p:sp>
          <p:nvSpPr>
            <p:cNvPr id="275" name="Google Shape;275;p25"/>
            <p:cNvSpPr/>
            <p:nvPr/>
          </p:nvSpPr>
          <p:spPr>
            <a:xfrm>
              <a:off x="3221803"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5"/>
            <p:cNvSpPr txBox="1"/>
            <p:nvPr/>
          </p:nvSpPr>
          <p:spPr>
            <a:xfrm>
              <a:off x="3221796" y="1342520"/>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25"/>
          <p:cNvGrpSpPr/>
          <p:nvPr/>
        </p:nvGrpSpPr>
        <p:grpSpPr>
          <a:xfrm>
            <a:off x="5873925" y="920393"/>
            <a:ext cx="2673000" cy="4058358"/>
            <a:chOff x="6007125" y="1342525"/>
            <a:chExt cx="2673000" cy="3302700"/>
          </a:xfrm>
        </p:grpSpPr>
        <p:sp>
          <p:nvSpPr>
            <p:cNvPr id="278" name="Google Shape;278;p25"/>
            <p:cNvSpPr/>
            <p:nvPr/>
          </p:nvSpPr>
          <p:spPr>
            <a:xfrm>
              <a:off x="6007125"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5"/>
            <p:cNvSpPr txBox="1"/>
            <p:nvPr/>
          </p:nvSpPr>
          <p:spPr>
            <a:xfrm>
              <a:off x="6007125" y="1342529"/>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80" name="Google Shape;280;p25"/>
          <p:cNvCxnSpPr/>
          <p:nvPr/>
        </p:nvCxnSpPr>
        <p:spPr>
          <a:xfrm>
            <a:off x="3237700" y="1092600"/>
            <a:ext cx="0" cy="478800"/>
          </a:xfrm>
          <a:prstGeom prst="straightConnector1">
            <a:avLst/>
          </a:prstGeom>
          <a:noFill/>
          <a:ln cap="flat" cmpd="sng" w="9525">
            <a:solidFill>
              <a:schemeClr val="lt1"/>
            </a:solidFill>
            <a:prstDash val="solid"/>
            <a:round/>
            <a:headEnd len="sm" w="sm" type="none"/>
            <a:tailEnd len="sm" w="sm" type="none"/>
          </a:ln>
        </p:spPr>
      </p:cxnSp>
      <p:cxnSp>
        <p:nvCxnSpPr>
          <p:cNvPr id="281" name="Google Shape;281;p25"/>
          <p:cNvCxnSpPr/>
          <p:nvPr/>
        </p:nvCxnSpPr>
        <p:spPr>
          <a:xfrm>
            <a:off x="5982275" y="1092600"/>
            <a:ext cx="0" cy="478800"/>
          </a:xfrm>
          <a:prstGeom prst="straightConnector1">
            <a:avLst/>
          </a:prstGeom>
          <a:noFill/>
          <a:ln cap="flat" cmpd="sng" w="9525">
            <a:solidFill>
              <a:schemeClr val="lt1"/>
            </a:solidFill>
            <a:prstDash val="solid"/>
            <a:round/>
            <a:headEnd len="sm" w="sm" type="none"/>
            <a:tailEnd len="sm" w="sm" type="none"/>
          </a:ln>
        </p:spPr>
      </p:cxnSp>
      <p:sp>
        <p:nvSpPr>
          <p:cNvPr id="282" name="Google Shape;282;p25"/>
          <p:cNvSpPr txBox="1"/>
          <p:nvPr>
            <p:ph idx="4294967295" type="body"/>
          </p:nvPr>
        </p:nvSpPr>
        <p:spPr>
          <a:xfrm>
            <a:off x="5982275" y="920400"/>
            <a:ext cx="25590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Solution</a:t>
            </a:r>
            <a:endParaRPr sz="1600">
              <a:solidFill>
                <a:schemeClr val="lt1"/>
              </a:solidFill>
            </a:endParaRPr>
          </a:p>
        </p:txBody>
      </p:sp>
      <p:sp>
        <p:nvSpPr>
          <p:cNvPr id="283" name="Google Shape;283;p25"/>
          <p:cNvSpPr txBox="1"/>
          <p:nvPr>
            <p:ph idx="4294967295" type="body"/>
          </p:nvPr>
        </p:nvSpPr>
        <p:spPr>
          <a:xfrm>
            <a:off x="3238675" y="920400"/>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Problem</a:t>
            </a:r>
            <a:endParaRPr sz="1600">
              <a:solidFill>
                <a:schemeClr val="lt1"/>
              </a:solidFill>
            </a:endParaRPr>
          </a:p>
        </p:txBody>
      </p:sp>
      <p:sp>
        <p:nvSpPr>
          <p:cNvPr id="284" name="Google Shape;284;p25"/>
          <p:cNvSpPr txBox="1"/>
          <p:nvPr>
            <p:ph idx="4294967295" type="body"/>
          </p:nvPr>
        </p:nvSpPr>
        <p:spPr>
          <a:xfrm>
            <a:off x="5868275" y="1743600"/>
            <a:ext cx="2673000" cy="1829100"/>
          </a:xfrm>
          <a:prstGeom prst="rect">
            <a:avLst/>
          </a:prstGeom>
        </p:spPr>
        <p:txBody>
          <a:bodyPr anchorCtr="0" anchor="t" bIns="91425" lIns="91425" spcFirstLastPara="1" rIns="91425" wrap="square" tIns="91425">
            <a:normAutofit lnSpcReduction="20000"/>
          </a:bodyPr>
          <a:lstStyle/>
          <a:p>
            <a:pPr indent="-317500" lvl="0" marL="457200" rtl="0" algn="l">
              <a:spcBef>
                <a:spcPts val="0"/>
              </a:spcBef>
              <a:spcAft>
                <a:spcPts val="0"/>
              </a:spcAft>
              <a:buSzPts val="1400"/>
              <a:buChar char="●"/>
            </a:pPr>
            <a:r>
              <a:rPr lang="en" sz="1400"/>
              <a:t>We will set up a certification standard that companies providing donations can advertise on their websites. This will help in attracting funds towards NGOs in need.</a:t>
            </a:r>
            <a:endParaRPr sz="1400"/>
          </a:p>
        </p:txBody>
      </p:sp>
      <p:sp>
        <p:nvSpPr>
          <p:cNvPr id="285" name="Google Shape;285;p25"/>
          <p:cNvSpPr txBox="1"/>
          <p:nvPr>
            <p:ph idx="4294967295" type="body"/>
          </p:nvPr>
        </p:nvSpPr>
        <p:spPr>
          <a:xfrm>
            <a:off x="3088600" y="3572700"/>
            <a:ext cx="2673000" cy="4788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Shortage</a:t>
            </a:r>
            <a:r>
              <a:rPr lang="en" sz="1400"/>
              <a:t> of volunteers</a:t>
            </a:r>
            <a:endParaRPr sz="1400"/>
          </a:p>
        </p:txBody>
      </p:sp>
      <p:sp>
        <p:nvSpPr>
          <p:cNvPr id="286" name="Google Shape;286;p25"/>
          <p:cNvSpPr txBox="1"/>
          <p:nvPr>
            <p:ph idx="4294967295" type="body"/>
          </p:nvPr>
        </p:nvSpPr>
        <p:spPr>
          <a:xfrm>
            <a:off x="5868275" y="3572700"/>
            <a:ext cx="2673000" cy="14061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Discount coupons will motivate people to dedicate a few hours a week towards rescue and care of stray animals.</a:t>
            </a:r>
            <a:endParaRPr sz="1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6"/>
          <p:cNvSpPr txBox="1"/>
          <p:nvPr>
            <p:ph idx="4294967295" type="body"/>
          </p:nvPr>
        </p:nvSpPr>
        <p:spPr>
          <a:xfrm>
            <a:off x="3088600" y="1743600"/>
            <a:ext cx="2673000" cy="32352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Overcrowding of the shelter</a:t>
            </a:r>
            <a:endParaRPr sz="1400"/>
          </a:p>
        </p:txBody>
      </p:sp>
      <p:sp>
        <p:nvSpPr>
          <p:cNvPr id="292" name="Google Shape;292;p26"/>
          <p:cNvSpPr txBox="1"/>
          <p:nvPr>
            <p:ph idx="4294967295" type="title"/>
          </p:nvPr>
        </p:nvSpPr>
        <p:spPr>
          <a:xfrm>
            <a:off x="238675" y="166650"/>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Understanding</a:t>
            </a:r>
            <a:endParaRPr/>
          </a:p>
        </p:txBody>
      </p:sp>
      <p:grpSp>
        <p:nvGrpSpPr>
          <p:cNvPr id="293" name="Google Shape;293;p26"/>
          <p:cNvGrpSpPr/>
          <p:nvPr/>
        </p:nvGrpSpPr>
        <p:grpSpPr>
          <a:xfrm>
            <a:off x="298625" y="920393"/>
            <a:ext cx="2683300" cy="4058358"/>
            <a:chOff x="431825" y="1342525"/>
            <a:chExt cx="2683300" cy="3302700"/>
          </a:xfrm>
        </p:grpSpPr>
        <p:sp>
          <p:nvSpPr>
            <p:cNvPr id="294" name="Google Shape;294;p26"/>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6"/>
            <p:cNvSpPr txBox="1"/>
            <p:nvPr/>
          </p:nvSpPr>
          <p:spPr>
            <a:xfrm>
              <a:off x="431925" y="1342530"/>
              <a:ext cx="26832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96" name="Google Shape;296;p26"/>
          <p:cNvCxnSpPr/>
          <p:nvPr/>
        </p:nvCxnSpPr>
        <p:spPr>
          <a:xfrm>
            <a:off x="451025" y="1092600"/>
            <a:ext cx="0" cy="478800"/>
          </a:xfrm>
          <a:prstGeom prst="straightConnector1">
            <a:avLst/>
          </a:prstGeom>
          <a:noFill/>
          <a:ln cap="flat" cmpd="sng" w="9525">
            <a:solidFill>
              <a:schemeClr val="lt1"/>
            </a:solidFill>
            <a:prstDash val="solid"/>
            <a:round/>
            <a:headEnd len="sm" w="sm" type="none"/>
            <a:tailEnd len="sm" w="sm" type="none"/>
          </a:ln>
        </p:spPr>
      </p:cxnSp>
      <p:sp>
        <p:nvSpPr>
          <p:cNvPr id="297" name="Google Shape;297;p26"/>
          <p:cNvSpPr txBox="1"/>
          <p:nvPr>
            <p:ph idx="4294967295" type="body"/>
          </p:nvPr>
        </p:nvSpPr>
        <p:spPr>
          <a:xfrm>
            <a:off x="451025" y="920400"/>
            <a:ext cx="23487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Stakeholder</a:t>
            </a:r>
            <a:endParaRPr sz="1600">
              <a:solidFill>
                <a:schemeClr val="lt1"/>
              </a:solidFill>
            </a:endParaRPr>
          </a:p>
        </p:txBody>
      </p:sp>
      <p:sp>
        <p:nvSpPr>
          <p:cNvPr id="298" name="Google Shape;298;p26"/>
          <p:cNvSpPr txBox="1"/>
          <p:nvPr>
            <p:ph idx="4294967295" type="body"/>
          </p:nvPr>
        </p:nvSpPr>
        <p:spPr>
          <a:xfrm>
            <a:off x="308925" y="1743600"/>
            <a:ext cx="2673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NGOs</a:t>
            </a:r>
            <a:endParaRPr b="1"/>
          </a:p>
        </p:txBody>
      </p:sp>
      <p:grpSp>
        <p:nvGrpSpPr>
          <p:cNvPr id="299" name="Google Shape;299;p26"/>
          <p:cNvGrpSpPr/>
          <p:nvPr/>
        </p:nvGrpSpPr>
        <p:grpSpPr>
          <a:xfrm>
            <a:off x="5873925" y="920393"/>
            <a:ext cx="2673000" cy="4058358"/>
            <a:chOff x="6007125" y="1342525"/>
            <a:chExt cx="2673000" cy="3302700"/>
          </a:xfrm>
        </p:grpSpPr>
        <p:sp>
          <p:nvSpPr>
            <p:cNvPr id="300" name="Google Shape;300;p26"/>
            <p:cNvSpPr/>
            <p:nvPr/>
          </p:nvSpPr>
          <p:spPr>
            <a:xfrm>
              <a:off x="6007125"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txBox="1"/>
            <p:nvPr/>
          </p:nvSpPr>
          <p:spPr>
            <a:xfrm>
              <a:off x="6007125" y="1342529"/>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02" name="Google Shape;302;p26"/>
          <p:cNvCxnSpPr/>
          <p:nvPr/>
        </p:nvCxnSpPr>
        <p:spPr>
          <a:xfrm>
            <a:off x="3237700" y="1092600"/>
            <a:ext cx="0" cy="478800"/>
          </a:xfrm>
          <a:prstGeom prst="straightConnector1">
            <a:avLst/>
          </a:prstGeom>
          <a:noFill/>
          <a:ln cap="flat" cmpd="sng" w="9525">
            <a:solidFill>
              <a:schemeClr val="lt1"/>
            </a:solidFill>
            <a:prstDash val="solid"/>
            <a:round/>
            <a:headEnd len="sm" w="sm" type="none"/>
            <a:tailEnd len="sm" w="sm" type="none"/>
          </a:ln>
        </p:spPr>
      </p:cxnSp>
      <p:grpSp>
        <p:nvGrpSpPr>
          <p:cNvPr id="303" name="Google Shape;303;p26"/>
          <p:cNvGrpSpPr/>
          <p:nvPr/>
        </p:nvGrpSpPr>
        <p:grpSpPr>
          <a:xfrm>
            <a:off x="3091425" y="920389"/>
            <a:ext cx="2673008" cy="4058364"/>
            <a:chOff x="3221796" y="1342520"/>
            <a:chExt cx="2673008" cy="3302705"/>
          </a:xfrm>
        </p:grpSpPr>
        <p:sp>
          <p:nvSpPr>
            <p:cNvPr id="304" name="Google Shape;304;p26"/>
            <p:cNvSpPr/>
            <p:nvPr/>
          </p:nvSpPr>
          <p:spPr>
            <a:xfrm>
              <a:off x="3221803"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19050" rtl="0" algn="l">
                <a:spcBef>
                  <a:spcPts val="0"/>
                </a:spcBef>
                <a:spcAft>
                  <a:spcPts val="0"/>
                </a:spcAft>
                <a:buNone/>
              </a:pPr>
              <a:r>
                <a:t/>
              </a:r>
              <a:endParaRPr/>
            </a:p>
          </p:txBody>
        </p:sp>
        <p:sp>
          <p:nvSpPr>
            <p:cNvPr id="305" name="Google Shape;305;p26"/>
            <p:cNvSpPr txBox="1"/>
            <p:nvPr/>
          </p:nvSpPr>
          <p:spPr>
            <a:xfrm>
              <a:off x="3221796" y="1342520"/>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476250" rtl="0" algn="l">
                <a:spcBef>
                  <a:spcPts val="0"/>
                </a:spcBef>
                <a:spcAft>
                  <a:spcPts val="0"/>
                </a:spcAft>
                <a:buNone/>
              </a:pPr>
              <a:r>
                <a:t/>
              </a:r>
              <a:endParaRPr/>
            </a:p>
          </p:txBody>
        </p:sp>
      </p:grpSp>
      <p:cxnSp>
        <p:nvCxnSpPr>
          <p:cNvPr id="306" name="Google Shape;306;p26"/>
          <p:cNvCxnSpPr/>
          <p:nvPr/>
        </p:nvCxnSpPr>
        <p:spPr>
          <a:xfrm>
            <a:off x="5982275" y="1092600"/>
            <a:ext cx="0" cy="478800"/>
          </a:xfrm>
          <a:prstGeom prst="straightConnector1">
            <a:avLst/>
          </a:prstGeom>
          <a:noFill/>
          <a:ln cap="flat" cmpd="sng" w="9525">
            <a:solidFill>
              <a:schemeClr val="lt1"/>
            </a:solidFill>
            <a:prstDash val="solid"/>
            <a:round/>
            <a:headEnd len="sm" w="sm" type="none"/>
            <a:tailEnd len="sm" w="sm" type="none"/>
          </a:ln>
        </p:spPr>
      </p:cxnSp>
      <p:sp>
        <p:nvSpPr>
          <p:cNvPr id="307" name="Google Shape;307;p26"/>
          <p:cNvSpPr txBox="1"/>
          <p:nvPr>
            <p:ph idx="4294967295" type="body"/>
          </p:nvPr>
        </p:nvSpPr>
        <p:spPr>
          <a:xfrm>
            <a:off x="5982275" y="920400"/>
            <a:ext cx="25590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Solution</a:t>
            </a:r>
            <a:endParaRPr sz="1600">
              <a:solidFill>
                <a:schemeClr val="lt1"/>
              </a:solidFill>
            </a:endParaRPr>
          </a:p>
        </p:txBody>
      </p:sp>
      <p:sp>
        <p:nvSpPr>
          <p:cNvPr id="308" name="Google Shape;308;p26"/>
          <p:cNvSpPr txBox="1"/>
          <p:nvPr>
            <p:ph idx="4294967295" type="body"/>
          </p:nvPr>
        </p:nvSpPr>
        <p:spPr>
          <a:xfrm>
            <a:off x="3238675" y="920400"/>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Problem</a:t>
            </a:r>
            <a:endParaRPr sz="1600">
              <a:solidFill>
                <a:schemeClr val="lt1"/>
              </a:solidFill>
            </a:endParaRPr>
          </a:p>
        </p:txBody>
      </p:sp>
      <p:sp>
        <p:nvSpPr>
          <p:cNvPr id="309" name="Google Shape;309;p26"/>
          <p:cNvSpPr txBox="1"/>
          <p:nvPr>
            <p:ph idx="4294967295" type="body"/>
          </p:nvPr>
        </p:nvSpPr>
        <p:spPr>
          <a:xfrm>
            <a:off x="5868275" y="1743600"/>
            <a:ext cx="2673000" cy="3235200"/>
          </a:xfrm>
          <a:prstGeom prst="rect">
            <a:avLst/>
          </a:prstGeom>
        </p:spPr>
        <p:txBody>
          <a:bodyPr anchorCtr="0" anchor="t" bIns="91425" lIns="91425" spcFirstLastPara="1" rIns="91425" wrap="square" tIns="91425">
            <a:normAutofit lnSpcReduction="10000"/>
          </a:bodyPr>
          <a:lstStyle/>
          <a:p>
            <a:pPr indent="-317500" lvl="0" marL="457200" rtl="0" algn="l">
              <a:spcBef>
                <a:spcPts val="0"/>
              </a:spcBef>
              <a:spcAft>
                <a:spcPts val="0"/>
              </a:spcAft>
              <a:buSzPts val="1400"/>
              <a:buChar char="●"/>
            </a:pPr>
            <a:r>
              <a:rPr lang="en" sz="1400"/>
              <a:t>Animal shelters will be asked to upload and regularly update the pictures and details (age, health, colour, breed, etc.) of all the animals they house. Whenever a new animal is brought to a shelter, the app will send notifications (with cute pictures of the animal) in hopes of attracting adopters.</a:t>
            </a: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7"/>
          <p:cNvSpPr txBox="1"/>
          <p:nvPr>
            <p:ph idx="4294967295" type="title"/>
          </p:nvPr>
        </p:nvSpPr>
        <p:spPr>
          <a:xfrm>
            <a:off x="387900" y="153225"/>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Scope, Challenges and Future Plans</a:t>
            </a:r>
            <a:endParaRPr/>
          </a:p>
        </p:txBody>
      </p:sp>
      <p:sp>
        <p:nvSpPr>
          <p:cNvPr id="315" name="Google Shape;315;p27"/>
          <p:cNvSpPr txBox="1"/>
          <p:nvPr>
            <p:ph idx="4294967295" type="body"/>
          </p:nvPr>
        </p:nvSpPr>
        <p:spPr>
          <a:xfrm>
            <a:off x="100" y="839325"/>
            <a:ext cx="9144000" cy="4304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400"/>
              <a:t>The main function of this app is to provide an integrated platform to NGOs, vets, animal lovers, aspiring foster parents and donation providers.</a:t>
            </a:r>
            <a:endParaRPr sz="1400"/>
          </a:p>
          <a:p>
            <a:pPr indent="-317500" lvl="0" marL="457200" rtl="0" algn="l">
              <a:spcBef>
                <a:spcPts val="0"/>
              </a:spcBef>
              <a:spcAft>
                <a:spcPts val="0"/>
              </a:spcAft>
              <a:buSzPts val="1400"/>
              <a:buChar char="●"/>
            </a:pPr>
            <a:r>
              <a:rPr lang="en" sz="1400"/>
              <a:t>Our aim is to popularise the app in the local community as much as possible, so that the goal of providing prompt help to stray animals in need can be achieved. We will have to develop an active and engaged user base.</a:t>
            </a:r>
            <a:endParaRPr sz="1400"/>
          </a:p>
          <a:p>
            <a:pPr indent="-317500" lvl="0" marL="457200" rtl="0" algn="l">
              <a:spcBef>
                <a:spcPts val="0"/>
              </a:spcBef>
              <a:spcAft>
                <a:spcPts val="0"/>
              </a:spcAft>
              <a:buSzPts val="1400"/>
              <a:buChar char="●"/>
            </a:pPr>
            <a:r>
              <a:rPr lang="en" sz="1400"/>
              <a:t>We hope to attract significant fractions of companies’ CSR funds.</a:t>
            </a:r>
            <a:endParaRPr sz="1400"/>
          </a:p>
          <a:p>
            <a:pPr indent="-317500" lvl="0" marL="457200" rtl="0" algn="l">
              <a:spcBef>
                <a:spcPts val="0"/>
              </a:spcBef>
              <a:spcAft>
                <a:spcPts val="0"/>
              </a:spcAft>
              <a:buSzPts val="1400"/>
              <a:buChar char="●"/>
            </a:pPr>
            <a:r>
              <a:rPr lang="en" sz="1400"/>
              <a:t>We hope to sensitize people towards the difficulties faced by stray animals, encourage them to spare money, food, blankets, medication, etc., and foster an environment of harmony and mutual respect.</a:t>
            </a:r>
            <a:endParaRPr sz="1400"/>
          </a:p>
          <a:p>
            <a:pPr indent="-317500" lvl="0" marL="457200" rtl="0" algn="l">
              <a:spcBef>
                <a:spcPts val="0"/>
              </a:spcBef>
              <a:spcAft>
                <a:spcPts val="0"/>
              </a:spcAft>
              <a:buSzPts val="1400"/>
              <a:buChar char="●"/>
            </a:pPr>
            <a:r>
              <a:rPr lang="en" sz="1400"/>
              <a:t>Once we establish an adequate user base in a test locality, we aim to collaborate with national and international organisations like PETA, Blue Cross of India, Animal Welfare Board of India, IFAW, RSPCA, etc.</a:t>
            </a:r>
            <a:endParaRPr sz="1400"/>
          </a:p>
          <a:p>
            <a:pPr indent="-317500" lvl="0" marL="457200" rtl="0" algn="l">
              <a:spcBef>
                <a:spcPts val="0"/>
              </a:spcBef>
              <a:spcAft>
                <a:spcPts val="0"/>
              </a:spcAft>
              <a:buSzPts val="1400"/>
              <a:buChar char="●"/>
            </a:pPr>
            <a:r>
              <a:rPr lang="en" sz="1400"/>
              <a:t>We will collaborate with pet accessory sellers, and enable them to do targeted advertisement to the local animal lover community.</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Stakeholders</a:t>
            </a:r>
            <a:endParaRPr/>
          </a:p>
          <a:p>
            <a:pPr indent="0" lvl="0" marL="0" rtl="0" algn="l">
              <a:spcBef>
                <a:spcPts val="0"/>
              </a:spcBef>
              <a:spcAft>
                <a:spcPts val="0"/>
              </a:spcAft>
              <a:buNone/>
            </a:pPr>
            <a:r>
              <a:rPr lang="en"/>
              <a:t>Identified</a:t>
            </a:r>
            <a:endParaRPr/>
          </a:p>
        </p:txBody>
      </p:sp>
      <p:sp>
        <p:nvSpPr>
          <p:cNvPr id="71" name="Google Shape;71;p14"/>
          <p:cNvSpPr txBox="1"/>
          <p:nvPr>
            <p:ph idx="1" type="body"/>
          </p:nvPr>
        </p:nvSpPr>
        <p:spPr>
          <a:xfrm>
            <a:off x="4459400" y="500925"/>
            <a:ext cx="4485000" cy="4098600"/>
          </a:xfrm>
          <a:prstGeom prst="rect">
            <a:avLst/>
          </a:prstGeom>
        </p:spPr>
        <p:txBody>
          <a:bodyPr anchorCtr="0" anchor="t" bIns="91425" lIns="91425" spcFirstLastPara="1" rIns="91425" wrap="square" tIns="91425">
            <a:normAutofit lnSpcReduction="10000"/>
          </a:bodyPr>
          <a:lstStyle/>
          <a:p>
            <a:pPr indent="-323850" lvl="0" marL="457200" rtl="0" algn="l">
              <a:spcBef>
                <a:spcPts val="0"/>
              </a:spcBef>
              <a:spcAft>
                <a:spcPts val="0"/>
              </a:spcAft>
              <a:buSzPts val="1500"/>
              <a:buChar char="●"/>
            </a:pPr>
            <a:r>
              <a:rPr lang="en" sz="1500"/>
              <a:t>NGOs</a:t>
            </a:r>
            <a:endParaRPr sz="1500"/>
          </a:p>
          <a:p>
            <a:pPr indent="-323850" lvl="0" marL="457200" rtl="0" algn="l">
              <a:spcBef>
                <a:spcPts val="0"/>
              </a:spcBef>
              <a:spcAft>
                <a:spcPts val="0"/>
              </a:spcAft>
              <a:buSzPts val="1500"/>
              <a:buChar char="●"/>
            </a:pPr>
            <a:r>
              <a:rPr lang="en" sz="1500"/>
              <a:t>Local people</a:t>
            </a:r>
            <a:endParaRPr sz="1500"/>
          </a:p>
          <a:p>
            <a:pPr indent="-311150" lvl="1" marL="914400" rtl="0" algn="l">
              <a:spcBef>
                <a:spcPts val="0"/>
              </a:spcBef>
              <a:spcAft>
                <a:spcPts val="0"/>
              </a:spcAft>
              <a:buSzPts val="1300"/>
              <a:buChar char="○"/>
            </a:pPr>
            <a:r>
              <a:rPr lang="en" sz="1300"/>
              <a:t>Potential Volunteers</a:t>
            </a:r>
            <a:endParaRPr sz="1300"/>
          </a:p>
          <a:p>
            <a:pPr indent="-311150" lvl="1" marL="914400" rtl="0" algn="l">
              <a:spcBef>
                <a:spcPts val="0"/>
              </a:spcBef>
              <a:spcAft>
                <a:spcPts val="0"/>
              </a:spcAft>
              <a:buSzPts val="1300"/>
              <a:buChar char="○"/>
            </a:pPr>
            <a:r>
              <a:rPr lang="en" sz="1300"/>
              <a:t>Foster parents</a:t>
            </a:r>
            <a:endParaRPr sz="1300"/>
          </a:p>
          <a:p>
            <a:pPr indent="-311150" lvl="1" marL="914400" rtl="0" algn="l">
              <a:spcBef>
                <a:spcPts val="0"/>
              </a:spcBef>
              <a:spcAft>
                <a:spcPts val="0"/>
              </a:spcAft>
              <a:buSzPts val="1300"/>
              <a:buChar char="○"/>
            </a:pPr>
            <a:r>
              <a:rPr lang="en" sz="1300"/>
              <a:t>People that report wounded/sick animals</a:t>
            </a:r>
            <a:endParaRPr sz="1300"/>
          </a:p>
          <a:p>
            <a:pPr indent="-311150" lvl="1" marL="914400" rtl="0" algn="l">
              <a:spcBef>
                <a:spcPts val="0"/>
              </a:spcBef>
              <a:spcAft>
                <a:spcPts val="0"/>
              </a:spcAft>
              <a:buSzPts val="1300"/>
              <a:buChar char="○"/>
            </a:pPr>
            <a:r>
              <a:rPr lang="en" sz="1300"/>
              <a:t>Missing/Found pets</a:t>
            </a:r>
            <a:endParaRPr sz="1300"/>
          </a:p>
          <a:p>
            <a:pPr indent="-311150" lvl="1" marL="914400" rtl="0" algn="l">
              <a:spcBef>
                <a:spcPts val="0"/>
              </a:spcBef>
              <a:spcAft>
                <a:spcPts val="0"/>
              </a:spcAft>
              <a:buSzPts val="1300"/>
              <a:buChar char="○"/>
            </a:pPr>
            <a:r>
              <a:rPr lang="en" sz="1300"/>
              <a:t>Students (University credits)</a:t>
            </a:r>
            <a:endParaRPr sz="1500"/>
          </a:p>
          <a:p>
            <a:pPr indent="-323850" lvl="0" marL="457200" rtl="0" algn="l">
              <a:spcBef>
                <a:spcPts val="0"/>
              </a:spcBef>
              <a:spcAft>
                <a:spcPts val="0"/>
              </a:spcAft>
              <a:buSzPts val="1500"/>
              <a:buChar char="●"/>
            </a:pPr>
            <a:r>
              <a:rPr lang="en" sz="1500"/>
              <a:t>Companies that provide funding</a:t>
            </a:r>
            <a:endParaRPr sz="1500"/>
          </a:p>
          <a:p>
            <a:pPr indent="-323850" lvl="0" marL="457200" rtl="0" algn="l">
              <a:spcBef>
                <a:spcPts val="0"/>
              </a:spcBef>
              <a:spcAft>
                <a:spcPts val="0"/>
              </a:spcAft>
              <a:buSzPts val="1500"/>
              <a:buChar char="●"/>
            </a:pPr>
            <a:r>
              <a:rPr lang="en" sz="1500"/>
              <a:t>RWAs of housing societies</a:t>
            </a:r>
            <a:endParaRPr sz="1500"/>
          </a:p>
          <a:p>
            <a:pPr indent="-323850" lvl="0" marL="457200" rtl="0" algn="l">
              <a:spcBef>
                <a:spcPts val="0"/>
              </a:spcBef>
              <a:spcAft>
                <a:spcPts val="0"/>
              </a:spcAft>
              <a:buSzPts val="1500"/>
              <a:buChar char="●"/>
            </a:pPr>
            <a:r>
              <a:rPr lang="en" sz="1500"/>
              <a:t>Veterinarians</a:t>
            </a:r>
            <a:endParaRPr sz="1500"/>
          </a:p>
          <a:p>
            <a:pPr indent="-323850" lvl="0" marL="457200" rtl="0" algn="l">
              <a:spcBef>
                <a:spcPts val="0"/>
              </a:spcBef>
              <a:spcAft>
                <a:spcPts val="0"/>
              </a:spcAft>
              <a:buSzPts val="1500"/>
              <a:buChar char="●"/>
            </a:pPr>
            <a:r>
              <a:rPr lang="en" sz="1500"/>
              <a:t>PETA - </a:t>
            </a:r>
            <a:r>
              <a:rPr lang="en" sz="1500"/>
              <a:t>People for the Ethical Treatment of Animals</a:t>
            </a:r>
            <a:endParaRPr sz="1500"/>
          </a:p>
          <a:p>
            <a:pPr indent="-311150" lvl="1" marL="914400" rtl="0" algn="l">
              <a:spcBef>
                <a:spcPts val="0"/>
              </a:spcBef>
              <a:spcAft>
                <a:spcPts val="0"/>
              </a:spcAft>
              <a:buSzPts val="1300"/>
              <a:buChar char="○"/>
            </a:pPr>
            <a:r>
              <a:rPr lang="en" sz="1300"/>
              <a:t>Future scope of collaboration</a:t>
            </a:r>
            <a:endParaRPr sz="1300"/>
          </a:p>
          <a:p>
            <a:pPr indent="-311150" lvl="0" marL="457200" rtl="0" algn="l">
              <a:spcBef>
                <a:spcPts val="0"/>
              </a:spcBef>
              <a:spcAft>
                <a:spcPts val="0"/>
              </a:spcAft>
              <a:buSzPts val="1300"/>
              <a:buChar char="●"/>
            </a:pPr>
            <a:r>
              <a:rPr lang="en" sz="1500"/>
              <a:t>Pet accessory sellers</a:t>
            </a:r>
            <a:endParaRPr sz="1500"/>
          </a:p>
          <a:p>
            <a:pPr indent="-323850" lvl="1" marL="914400" rtl="0" algn="l">
              <a:spcBef>
                <a:spcPts val="0"/>
              </a:spcBef>
              <a:spcAft>
                <a:spcPts val="0"/>
              </a:spcAft>
              <a:buSzPts val="1500"/>
              <a:buChar char="○"/>
            </a:pPr>
            <a:r>
              <a:rPr lang="en" sz="1500"/>
              <a:t>Targeted advertising to pet lover community</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idx="4294967295" type="title"/>
          </p:nvPr>
        </p:nvSpPr>
        <p:spPr>
          <a:xfrm>
            <a:off x="387900" y="458025"/>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Interview - NGO Worker</a:t>
            </a:r>
            <a:endParaRPr/>
          </a:p>
        </p:txBody>
      </p:sp>
      <p:grpSp>
        <p:nvGrpSpPr>
          <p:cNvPr id="77" name="Google Shape;77;p15"/>
          <p:cNvGrpSpPr/>
          <p:nvPr/>
        </p:nvGrpSpPr>
        <p:grpSpPr>
          <a:xfrm>
            <a:off x="431825" y="1342525"/>
            <a:ext cx="2683300" cy="3302700"/>
            <a:chOff x="431825" y="1342525"/>
            <a:chExt cx="2683300" cy="3302700"/>
          </a:xfrm>
        </p:grpSpPr>
        <p:sp>
          <p:nvSpPr>
            <p:cNvPr id="78" name="Google Shape;78;p15"/>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txBox="1"/>
            <p:nvPr/>
          </p:nvSpPr>
          <p:spPr>
            <a:xfrm>
              <a:off x="431925" y="1342525"/>
              <a:ext cx="26832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 name="Google Shape;80;p15"/>
          <p:cNvCxnSpPr/>
          <p:nvPr/>
        </p:nvCxnSpPr>
        <p:spPr>
          <a:xfrm>
            <a:off x="584225" y="1514725"/>
            <a:ext cx="0" cy="478800"/>
          </a:xfrm>
          <a:prstGeom prst="straightConnector1">
            <a:avLst/>
          </a:prstGeom>
          <a:noFill/>
          <a:ln cap="flat" cmpd="sng" w="9525">
            <a:solidFill>
              <a:schemeClr val="lt1"/>
            </a:solidFill>
            <a:prstDash val="solid"/>
            <a:round/>
            <a:headEnd len="sm" w="sm" type="none"/>
            <a:tailEnd len="sm" w="sm" type="none"/>
          </a:ln>
        </p:spPr>
      </p:cxnSp>
      <p:sp>
        <p:nvSpPr>
          <p:cNvPr id="81" name="Google Shape;81;p15"/>
          <p:cNvSpPr txBox="1"/>
          <p:nvPr>
            <p:ph idx="4294967295" type="body"/>
          </p:nvPr>
        </p:nvSpPr>
        <p:spPr>
          <a:xfrm>
            <a:off x="584225" y="1342525"/>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Roles</a:t>
            </a:r>
            <a:endParaRPr sz="1600">
              <a:solidFill>
                <a:schemeClr val="lt1"/>
              </a:solidFill>
            </a:endParaRPr>
          </a:p>
        </p:txBody>
      </p:sp>
      <p:sp>
        <p:nvSpPr>
          <p:cNvPr id="82" name="Google Shape;82;p15"/>
          <p:cNvSpPr txBox="1"/>
          <p:nvPr>
            <p:ph idx="4294967295" type="body"/>
          </p:nvPr>
        </p:nvSpPr>
        <p:spPr>
          <a:xfrm>
            <a:off x="442125" y="2165725"/>
            <a:ext cx="2673000" cy="2479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Takes care of animals in the shelter</a:t>
            </a:r>
            <a:endParaRPr/>
          </a:p>
          <a:p>
            <a:pPr indent="-298450" lvl="1" marL="914400" rtl="0" algn="l">
              <a:spcBef>
                <a:spcPts val="0"/>
              </a:spcBef>
              <a:spcAft>
                <a:spcPts val="0"/>
              </a:spcAft>
              <a:buSzPts val="1100"/>
              <a:buChar char="○"/>
            </a:pPr>
            <a:r>
              <a:rPr lang="en"/>
              <a:t>Food/Water</a:t>
            </a:r>
            <a:endParaRPr/>
          </a:p>
          <a:p>
            <a:pPr indent="-298450" lvl="1" marL="914400" rtl="0" algn="l">
              <a:spcBef>
                <a:spcPts val="0"/>
              </a:spcBef>
              <a:spcAft>
                <a:spcPts val="0"/>
              </a:spcAft>
              <a:buSzPts val="1100"/>
              <a:buChar char="○"/>
            </a:pPr>
            <a:r>
              <a:rPr lang="en"/>
              <a:t>Bath</a:t>
            </a:r>
            <a:endParaRPr/>
          </a:p>
          <a:p>
            <a:pPr indent="-298450" lvl="1" marL="914400" rtl="0" algn="l">
              <a:spcBef>
                <a:spcPts val="0"/>
              </a:spcBef>
              <a:spcAft>
                <a:spcPts val="0"/>
              </a:spcAft>
              <a:buSzPts val="1100"/>
              <a:buChar char="○"/>
            </a:pPr>
            <a:r>
              <a:rPr lang="en"/>
              <a:t>Play/Exercise</a:t>
            </a:r>
            <a:endParaRPr/>
          </a:p>
          <a:p>
            <a:pPr indent="-311150" lvl="0" marL="457200" rtl="0" algn="l">
              <a:spcBef>
                <a:spcPts val="0"/>
              </a:spcBef>
              <a:spcAft>
                <a:spcPts val="0"/>
              </a:spcAft>
              <a:buSzPts val="1300"/>
              <a:buChar char="●"/>
            </a:pPr>
            <a:r>
              <a:rPr lang="en"/>
              <a:t>Organises monthly vet visits</a:t>
            </a:r>
            <a:endParaRPr/>
          </a:p>
          <a:p>
            <a:pPr indent="-298450" lvl="1" marL="914400" rtl="0" algn="l">
              <a:spcBef>
                <a:spcPts val="0"/>
              </a:spcBef>
              <a:spcAft>
                <a:spcPts val="0"/>
              </a:spcAft>
              <a:buSzPts val="1100"/>
              <a:buChar char="○"/>
            </a:pPr>
            <a:r>
              <a:rPr lang="en"/>
              <a:t>Infections/Diseases</a:t>
            </a:r>
            <a:endParaRPr/>
          </a:p>
          <a:p>
            <a:pPr indent="-298450" lvl="1" marL="914400" rtl="0" algn="l">
              <a:spcBef>
                <a:spcPts val="0"/>
              </a:spcBef>
              <a:spcAft>
                <a:spcPts val="0"/>
              </a:spcAft>
              <a:buSzPts val="1100"/>
              <a:buChar char="○"/>
            </a:pPr>
            <a:r>
              <a:rPr lang="en"/>
              <a:t>Vaccination</a:t>
            </a:r>
            <a:endParaRPr/>
          </a:p>
          <a:p>
            <a:pPr indent="-298450" lvl="1" marL="914400" rtl="0" algn="l">
              <a:spcBef>
                <a:spcPts val="0"/>
              </a:spcBef>
              <a:spcAft>
                <a:spcPts val="0"/>
              </a:spcAft>
              <a:buSzPts val="1100"/>
              <a:buChar char="○"/>
            </a:pPr>
            <a:r>
              <a:rPr lang="en"/>
              <a:t>Sterilization</a:t>
            </a:r>
            <a:endParaRPr/>
          </a:p>
        </p:txBody>
      </p:sp>
      <p:grpSp>
        <p:nvGrpSpPr>
          <p:cNvPr id="83" name="Google Shape;83;p15"/>
          <p:cNvGrpSpPr/>
          <p:nvPr/>
        </p:nvGrpSpPr>
        <p:grpSpPr>
          <a:xfrm>
            <a:off x="3221800" y="1342525"/>
            <a:ext cx="2673003" cy="3302700"/>
            <a:chOff x="3221800" y="1342525"/>
            <a:chExt cx="2673003" cy="3302700"/>
          </a:xfrm>
        </p:grpSpPr>
        <p:sp>
          <p:nvSpPr>
            <p:cNvPr id="84" name="Google Shape;84;p15"/>
            <p:cNvSpPr/>
            <p:nvPr/>
          </p:nvSpPr>
          <p:spPr>
            <a:xfrm>
              <a:off x="3221803"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txBox="1"/>
            <p:nvPr/>
          </p:nvSpPr>
          <p:spPr>
            <a:xfrm>
              <a:off x="3221800" y="1342525"/>
              <a:ext cx="26730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15"/>
          <p:cNvGrpSpPr/>
          <p:nvPr/>
        </p:nvGrpSpPr>
        <p:grpSpPr>
          <a:xfrm>
            <a:off x="6007125" y="1342525"/>
            <a:ext cx="2673000" cy="3302700"/>
            <a:chOff x="6007125" y="1342525"/>
            <a:chExt cx="2673000" cy="3302700"/>
          </a:xfrm>
        </p:grpSpPr>
        <p:sp>
          <p:nvSpPr>
            <p:cNvPr id="87" name="Google Shape;87;p15"/>
            <p:cNvSpPr/>
            <p:nvPr/>
          </p:nvSpPr>
          <p:spPr>
            <a:xfrm>
              <a:off x="6007125"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5"/>
            <p:cNvSpPr txBox="1"/>
            <p:nvPr/>
          </p:nvSpPr>
          <p:spPr>
            <a:xfrm>
              <a:off x="6007125" y="1342525"/>
              <a:ext cx="26730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9" name="Google Shape;89;p15"/>
          <p:cNvCxnSpPr/>
          <p:nvPr/>
        </p:nvCxnSpPr>
        <p:spPr>
          <a:xfrm>
            <a:off x="3370900" y="1514725"/>
            <a:ext cx="0" cy="478800"/>
          </a:xfrm>
          <a:prstGeom prst="straightConnector1">
            <a:avLst/>
          </a:prstGeom>
          <a:noFill/>
          <a:ln cap="flat" cmpd="sng" w="9525">
            <a:solidFill>
              <a:schemeClr val="lt1"/>
            </a:solidFill>
            <a:prstDash val="solid"/>
            <a:round/>
            <a:headEnd len="sm" w="sm" type="none"/>
            <a:tailEnd len="sm" w="sm" type="none"/>
          </a:ln>
        </p:spPr>
      </p:cxnSp>
      <p:cxnSp>
        <p:nvCxnSpPr>
          <p:cNvPr id="90" name="Google Shape;90;p15"/>
          <p:cNvCxnSpPr/>
          <p:nvPr/>
        </p:nvCxnSpPr>
        <p:spPr>
          <a:xfrm>
            <a:off x="6115475" y="1514725"/>
            <a:ext cx="0" cy="478800"/>
          </a:xfrm>
          <a:prstGeom prst="straightConnector1">
            <a:avLst/>
          </a:prstGeom>
          <a:noFill/>
          <a:ln cap="flat" cmpd="sng" w="9525">
            <a:solidFill>
              <a:schemeClr val="lt1"/>
            </a:solidFill>
            <a:prstDash val="solid"/>
            <a:round/>
            <a:headEnd len="sm" w="sm" type="none"/>
            <a:tailEnd len="sm" w="sm" type="none"/>
          </a:ln>
        </p:spPr>
      </p:cxnSp>
      <p:sp>
        <p:nvSpPr>
          <p:cNvPr id="91" name="Google Shape;91;p15"/>
          <p:cNvSpPr txBox="1"/>
          <p:nvPr>
            <p:ph idx="4294967295" type="body"/>
          </p:nvPr>
        </p:nvSpPr>
        <p:spPr>
          <a:xfrm>
            <a:off x="6115475" y="1342525"/>
            <a:ext cx="25590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Requirements/</a:t>
            </a:r>
            <a:endParaRPr sz="1600">
              <a:solidFill>
                <a:schemeClr val="lt1"/>
              </a:solidFill>
            </a:endParaRPr>
          </a:p>
          <a:p>
            <a:pPr indent="0" lvl="0" marL="0" rtl="0" algn="l">
              <a:lnSpc>
                <a:spcPct val="100000"/>
              </a:lnSpc>
              <a:spcBef>
                <a:spcPts val="0"/>
              </a:spcBef>
              <a:spcAft>
                <a:spcPts val="0"/>
              </a:spcAft>
              <a:buNone/>
            </a:pPr>
            <a:r>
              <a:rPr lang="en" sz="1600">
                <a:solidFill>
                  <a:schemeClr val="lt1"/>
                </a:solidFill>
              </a:rPr>
              <a:t>Expectations</a:t>
            </a:r>
            <a:endParaRPr sz="1600">
              <a:solidFill>
                <a:schemeClr val="lt1"/>
              </a:solidFill>
            </a:endParaRPr>
          </a:p>
        </p:txBody>
      </p:sp>
      <p:sp>
        <p:nvSpPr>
          <p:cNvPr id="92" name="Google Shape;92;p15"/>
          <p:cNvSpPr txBox="1"/>
          <p:nvPr>
            <p:ph idx="4294967295" type="body"/>
          </p:nvPr>
        </p:nvSpPr>
        <p:spPr>
          <a:xfrm>
            <a:off x="3371875" y="1342525"/>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Challenges</a:t>
            </a:r>
            <a:endParaRPr sz="1600">
              <a:solidFill>
                <a:schemeClr val="lt1"/>
              </a:solidFill>
            </a:endParaRPr>
          </a:p>
        </p:txBody>
      </p:sp>
      <p:sp>
        <p:nvSpPr>
          <p:cNvPr id="93" name="Google Shape;93;p15"/>
          <p:cNvSpPr txBox="1"/>
          <p:nvPr>
            <p:ph idx="4294967295" type="body"/>
          </p:nvPr>
        </p:nvSpPr>
        <p:spPr>
          <a:xfrm>
            <a:off x="3221800" y="2165725"/>
            <a:ext cx="2673000" cy="24795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Overcrowding of animals</a:t>
            </a:r>
            <a:endParaRPr sz="1400"/>
          </a:p>
          <a:p>
            <a:pPr indent="-298450" lvl="1" marL="914400" rtl="0" algn="l">
              <a:spcBef>
                <a:spcPts val="0"/>
              </a:spcBef>
              <a:spcAft>
                <a:spcPts val="0"/>
              </a:spcAft>
              <a:buSzPts val="1100"/>
              <a:buChar char="○"/>
            </a:pPr>
            <a:r>
              <a:rPr lang="en"/>
              <a:t>Quick </a:t>
            </a:r>
            <a:r>
              <a:rPr lang="en"/>
              <a:t>spread of diseases</a:t>
            </a:r>
            <a:endParaRPr/>
          </a:p>
          <a:p>
            <a:pPr indent="-317500" lvl="0" marL="457200" rtl="0" algn="l">
              <a:spcBef>
                <a:spcPts val="0"/>
              </a:spcBef>
              <a:spcAft>
                <a:spcPts val="0"/>
              </a:spcAft>
              <a:buSzPts val="1400"/>
              <a:buChar char="●"/>
            </a:pPr>
            <a:r>
              <a:rPr lang="en" sz="1400"/>
              <a:t>Shortage of money</a:t>
            </a:r>
            <a:endParaRPr sz="1400"/>
          </a:p>
          <a:p>
            <a:pPr indent="-298450" lvl="1" marL="914400" rtl="0" algn="l">
              <a:spcBef>
                <a:spcPts val="0"/>
              </a:spcBef>
              <a:spcAft>
                <a:spcPts val="0"/>
              </a:spcAft>
              <a:buSzPts val="1100"/>
              <a:buChar char="○"/>
            </a:pPr>
            <a:r>
              <a:rPr lang="en"/>
              <a:t>Need ambulances to transport sick animals</a:t>
            </a:r>
            <a:endParaRPr/>
          </a:p>
          <a:p>
            <a:pPr indent="-317500" lvl="0" marL="457200" rtl="0" algn="l">
              <a:spcBef>
                <a:spcPts val="0"/>
              </a:spcBef>
              <a:spcAft>
                <a:spcPts val="0"/>
              </a:spcAft>
              <a:buSzPts val="1400"/>
              <a:buChar char="●"/>
            </a:pPr>
            <a:r>
              <a:rPr lang="en" sz="1400"/>
              <a:t>Shortage of workers</a:t>
            </a:r>
            <a:endParaRPr sz="1400"/>
          </a:p>
          <a:p>
            <a:pPr indent="-317500" lvl="0" marL="457200" rtl="0" algn="l">
              <a:spcBef>
                <a:spcPts val="0"/>
              </a:spcBef>
              <a:spcAft>
                <a:spcPts val="0"/>
              </a:spcAft>
              <a:buSzPts val="1400"/>
              <a:buChar char="●"/>
            </a:pPr>
            <a:r>
              <a:rPr lang="en" sz="1400"/>
              <a:t>Only 1 known vet; he overcharges for services</a:t>
            </a:r>
            <a:endParaRPr sz="1400"/>
          </a:p>
        </p:txBody>
      </p:sp>
      <p:sp>
        <p:nvSpPr>
          <p:cNvPr id="94" name="Google Shape;94;p15"/>
          <p:cNvSpPr txBox="1"/>
          <p:nvPr>
            <p:ph idx="4294967295" type="body"/>
          </p:nvPr>
        </p:nvSpPr>
        <p:spPr>
          <a:xfrm>
            <a:off x="6001475" y="2165725"/>
            <a:ext cx="2673000" cy="24795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Frequent</a:t>
            </a:r>
            <a:r>
              <a:rPr lang="en" sz="1400"/>
              <a:t> adoption drives</a:t>
            </a:r>
            <a:endParaRPr sz="1400"/>
          </a:p>
          <a:p>
            <a:pPr indent="-298450" lvl="1" marL="914400" rtl="0" algn="l">
              <a:spcBef>
                <a:spcPts val="0"/>
              </a:spcBef>
              <a:spcAft>
                <a:spcPts val="0"/>
              </a:spcAft>
              <a:buSzPts val="1100"/>
              <a:buChar char="○"/>
            </a:pPr>
            <a:r>
              <a:rPr lang="en"/>
              <a:t>Raise awareness in the community to adopt/foster strays</a:t>
            </a:r>
            <a:endParaRPr/>
          </a:p>
          <a:p>
            <a:pPr indent="-317500" lvl="0" marL="457200" rtl="0" algn="l">
              <a:spcBef>
                <a:spcPts val="0"/>
              </a:spcBef>
              <a:spcAft>
                <a:spcPts val="0"/>
              </a:spcAft>
              <a:buSzPts val="1400"/>
              <a:buChar char="●"/>
            </a:pPr>
            <a:r>
              <a:rPr lang="en" sz="1400"/>
              <a:t>Connect to funding or donation providers</a:t>
            </a:r>
            <a:endParaRPr sz="1400"/>
          </a:p>
          <a:p>
            <a:pPr indent="-317500" lvl="0" marL="457200" rtl="0" algn="l">
              <a:spcBef>
                <a:spcPts val="0"/>
              </a:spcBef>
              <a:spcAft>
                <a:spcPts val="0"/>
              </a:spcAft>
              <a:buSzPts val="1400"/>
              <a:buChar char="●"/>
            </a:pPr>
            <a:r>
              <a:rPr lang="en" sz="1400"/>
              <a:t>Connect to other vets in the locality</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6"/>
          <p:cNvSpPr txBox="1"/>
          <p:nvPr>
            <p:ph idx="4294967295" type="title"/>
          </p:nvPr>
        </p:nvSpPr>
        <p:spPr>
          <a:xfrm>
            <a:off x="387900" y="458025"/>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Interview - RWA President</a:t>
            </a:r>
            <a:endParaRPr/>
          </a:p>
        </p:txBody>
      </p:sp>
      <p:grpSp>
        <p:nvGrpSpPr>
          <p:cNvPr id="100" name="Google Shape;100;p16"/>
          <p:cNvGrpSpPr/>
          <p:nvPr/>
        </p:nvGrpSpPr>
        <p:grpSpPr>
          <a:xfrm>
            <a:off x="431825" y="1342525"/>
            <a:ext cx="2683300" cy="3302700"/>
            <a:chOff x="431825" y="1342525"/>
            <a:chExt cx="2683300" cy="3302700"/>
          </a:xfrm>
        </p:grpSpPr>
        <p:sp>
          <p:nvSpPr>
            <p:cNvPr id="101" name="Google Shape;101;p16"/>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txBox="1"/>
            <p:nvPr/>
          </p:nvSpPr>
          <p:spPr>
            <a:xfrm>
              <a:off x="431925" y="1342525"/>
              <a:ext cx="26832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16"/>
          <p:cNvCxnSpPr/>
          <p:nvPr/>
        </p:nvCxnSpPr>
        <p:spPr>
          <a:xfrm>
            <a:off x="584225" y="1514725"/>
            <a:ext cx="0" cy="478800"/>
          </a:xfrm>
          <a:prstGeom prst="straightConnector1">
            <a:avLst/>
          </a:prstGeom>
          <a:noFill/>
          <a:ln cap="flat" cmpd="sng" w="9525">
            <a:solidFill>
              <a:schemeClr val="lt1"/>
            </a:solidFill>
            <a:prstDash val="solid"/>
            <a:round/>
            <a:headEnd len="sm" w="sm" type="none"/>
            <a:tailEnd len="sm" w="sm" type="none"/>
          </a:ln>
        </p:spPr>
      </p:cxnSp>
      <p:sp>
        <p:nvSpPr>
          <p:cNvPr id="104" name="Google Shape;104;p16"/>
          <p:cNvSpPr txBox="1"/>
          <p:nvPr>
            <p:ph idx="4294967295" type="body"/>
          </p:nvPr>
        </p:nvSpPr>
        <p:spPr>
          <a:xfrm>
            <a:off x="584225" y="1342525"/>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Roles</a:t>
            </a:r>
            <a:endParaRPr sz="1600">
              <a:solidFill>
                <a:schemeClr val="lt1"/>
              </a:solidFill>
            </a:endParaRPr>
          </a:p>
        </p:txBody>
      </p:sp>
      <p:sp>
        <p:nvSpPr>
          <p:cNvPr id="105" name="Google Shape;105;p16"/>
          <p:cNvSpPr txBox="1"/>
          <p:nvPr>
            <p:ph idx="4294967295" type="body"/>
          </p:nvPr>
        </p:nvSpPr>
        <p:spPr>
          <a:xfrm>
            <a:off x="442125" y="2165725"/>
            <a:ext cx="2673000" cy="2479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Day-to-day affairs of housing society</a:t>
            </a:r>
            <a:endParaRPr/>
          </a:p>
        </p:txBody>
      </p:sp>
      <p:grpSp>
        <p:nvGrpSpPr>
          <p:cNvPr id="106" name="Google Shape;106;p16"/>
          <p:cNvGrpSpPr/>
          <p:nvPr/>
        </p:nvGrpSpPr>
        <p:grpSpPr>
          <a:xfrm>
            <a:off x="3221800" y="1342525"/>
            <a:ext cx="2673004" cy="3302700"/>
            <a:chOff x="3221800" y="1342525"/>
            <a:chExt cx="2673004" cy="3302700"/>
          </a:xfrm>
        </p:grpSpPr>
        <p:sp>
          <p:nvSpPr>
            <p:cNvPr id="107" name="Google Shape;107;p16"/>
            <p:cNvSpPr/>
            <p:nvPr/>
          </p:nvSpPr>
          <p:spPr>
            <a:xfrm>
              <a:off x="3221803"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txBox="1"/>
            <p:nvPr/>
          </p:nvSpPr>
          <p:spPr>
            <a:xfrm>
              <a:off x="3221800" y="1342525"/>
              <a:ext cx="26730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 name="Google Shape;109;p16"/>
          <p:cNvGrpSpPr/>
          <p:nvPr/>
        </p:nvGrpSpPr>
        <p:grpSpPr>
          <a:xfrm>
            <a:off x="6007125" y="1342525"/>
            <a:ext cx="2673000" cy="3302700"/>
            <a:chOff x="6007125" y="1342525"/>
            <a:chExt cx="2673000" cy="3302700"/>
          </a:xfrm>
        </p:grpSpPr>
        <p:sp>
          <p:nvSpPr>
            <p:cNvPr id="110" name="Google Shape;110;p16"/>
            <p:cNvSpPr/>
            <p:nvPr/>
          </p:nvSpPr>
          <p:spPr>
            <a:xfrm>
              <a:off x="6007125"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txBox="1"/>
            <p:nvPr/>
          </p:nvSpPr>
          <p:spPr>
            <a:xfrm>
              <a:off x="6007125" y="1342525"/>
              <a:ext cx="26730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2" name="Google Shape;112;p16"/>
          <p:cNvCxnSpPr/>
          <p:nvPr/>
        </p:nvCxnSpPr>
        <p:spPr>
          <a:xfrm>
            <a:off x="3370900" y="1514725"/>
            <a:ext cx="0" cy="478800"/>
          </a:xfrm>
          <a:prstGeom prst="straightConnector1">
            <a:avLst/>
          </a:prstGeom>
          <a:noFill/>
          <a:ln cap="flat" cmpd="sng" w="9525">
            <a:solidFill>
              <a:schemeClr val="lt1"/>
            </a:solidFill>
            <a:prstDash val="solid"/>
            <a:round/>
            <a:headEnd len="sm" w="sm" type="none"/>
            <a:tailEnd len="sm" w="sm" type="none"/>
          </a:ln>
        </p:spPr>
      </p:cxnSp>
      <p:cxnSp>
        <p:nvCxnSpPr>
          <p:cNvPr id="113" name="Google Shape;113;p16"/>
          <p:cNvCxnSpPr/>
          <p:nvPr/>
        </p:nvCxnSpPr>
        <p:spPr>
          <a:xfrm>
            <a:off x="6115475" y="1514725"/>
            <a:ext cx="0" cy="478800"/>
          </a:xfrm>
          <a:prstGeom prst="straightConnector1">
            <a:avLst/>
          </a:prstGeom>
          <a:noFill/>
          <a:ln cap="flat" cmpd="sng" w="9525">
            <a:solidFill>
              <a:schemeClr val="lt1"/>
            </a:solidFill>
            <a:prstDash val="solid"/>
            <a:round/>
            <a:headEnd len="sm" w="sm" type="none"/>
            <a:tailEnd len="sm" w="sm" type="none"/>
          </a:ln>
        </p:spPr>
      </p:cxnSp>
      <p:sp>
        <p:nvSpPr>
          <p:cNvPr id="114" name="Google Shape;114;p16"/>
          <p:cNvSpPr txBox="1"/>
          <p:nvPr>
            <p:ph idx="4294967295" type="body"/>
          </p:nvPr>
        </p:nvSpPr>
        <p:spPr>
          <a:xfrm>
            <a:off x="6115475" y="1342525"/>
            <a:ext cx="25590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Requirements/</a:t>
            </a:r>
            <a:endParaRPr sz="1600">
              <a:solidFill>
                <a:schemeClr val="lt1"/>
              </a:solidFill>
            </a:endParaRPr>
          </a:p>
          <a:p>
            <a:pPr indent="0" lvl="0" marL="0" rtl="0" algn="l">
              <a:lnSpc>
                <a:spcPct val="100000"/>
              </a:lnSpc>
              <a:spcBef>
                <a:spcPts val="0"/>
              </a:spcBef>
              <a:spcAft>
                <a:spcPts val="0"/>
              </a:spcAft>
              <a:buNone/>
            </a:pPr>
            <a:r>
              <a:rPr lang="en" sz="1600">
                <a:solidFill>
                  <a:schemeClr val="lt1"/>
                </a:solidFill>
              </a:rPr>
              <a:t>Expectations</a:t>
            </a:r>
            <a:endParaRPr sz="1600">
              <a:solidFill>
                <a:schemeClr val="lt1"/>
              </a:solidFill>
            </a:endParaRPr>
          </a:p>
        </p:txBody>
      </p:sp>
      <p:sp>
        <p:nvSpPr>
          <p:cNvPr id="115" name="Google Shape;115;p16"/>
          <p:cNvSpPr txBox="1"/>
          <p:nvPr>
            <p:ph idx="4294967295" type="body"/>
          </p:nvPr>
        </p:nvSpPr>
        <p:spPr>
          <a:xfrm>
            <a:off x="3371875" y="1342525"/>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Challenges</a:t>
            </a:r>
            <a:endParaRPr sz="1600">
              <a:solidFill>
                <a:schemeClr val="lt1"/>
              </a:solidFill>
            </a:endParaRPr>
          </a:p>
        </p:txBody>
      </p:sp>
      <p:sp>
        <p:nvSpPr>
          <p:cNvPr id="116" name="Google Shape;116;p16"/>
          <p:cNvSpPr txBox="1"/>
          <p:nvPr>
            <p:ph idx="4294967295" type="body"/>
          </p:nvPr>
        </p:nvSpPr>
        <p:spPr>
          <a:xfrm>
            <a:off x="3221800" y="2165725"/>
            <a:ext cx="2673000" cy="2479500"/>
          </a:xfrm>
          <a:prstGeom prst="rect">
            <a:avLst/>
          </a:prstGeom>
        </p:spPr>
        <p:txBody>
          <a:bodyPr anchorCtr="0" anchor="t" bIns="91425" lIns="91425" spcFirstLastPara="1" rIns="91425" wrap="square" tIns="91425">
            <a:normAutofit/>
          </a:bodyPr>
          <a:lstStyle/>
          <a:p>
            <a:pPr indent="-311150" lvl="0" marL="457200" rtl="0" algn="l">
              <a:lnSpc>
                <a:spcPct val="95000"/>
              </a:lnSpc>
              <a:spcBef>
                <a:spcPts val="0"/>
              </a:spcBef>
              <a:spcAft>
                <a:spcPts val="0"/>
              </a:spcAft>
              <a:buSzPts val="1300"/>
              <a:buChar char="●"/>
            </a:pPr>
            <a:r>
              <a:rPr lang="en"/>
              <a:t>Daily complaints of dogs (barking, chasing, biting)</a:t>
            </a:r>
            <a:endParaRPr/>
          </a:p>
          <a:p>
            <a:pPr indent="-311150" lvl="0" marL="457200" rtl="0" algn="l">
              <a:lnSpc>
                <a:spcPct val="95000"/>
              </a:lnSpc>
              <a:spcBef>
                <a:spcPts val="0"/>
              </a:spcBef>
              <a:spcAft>
                <a:spcPts val="0"/>
              </a:spcAft>
              <a:buSzPts val="1300"/>
              <a:buChar char="●"/>
            </a:pPr>
            <a:r>
              <a:rPr lang="en"/>
              <a:t>Dogs don’t get food; become aggressive</a:t>
            </a:r>
            <a:endParaRPr/>
          </a:p>
          <a:p>
            <a:pPr indent="-311150" lvl="0" marL="457200" rtl="0" algn="l">
              <a:lnSpc>
                <a:spcPct val="95000"/>
              </a:lnSpc>
              <a:spcBef>
                <a:spcPts val="0"/>
              </a:spcBef>
              <a:spcAft>
                <a:spcPts val="0"/>
              </a:spcAft>
              <a:buSzPts val="1300"/>
              <a:buChar char="●"/>
            </a:pPr>
            <a:r>
              <a:rPr lang="en"/>
              <a:t>Dogs recently had 9 kids; population rising</a:t>
            </a:r>
            <a:endParaRPr/>
          </a:p>
          <a:p>
            <a:pPr indent="-311150" lvl="0" marL="457200" rtl="0" algn="l">
              <a:lnSpc>
                <a:spcPct val="95000"/>
              </a:lnSpc>
              <a:spcBef>
                <a:spcPts val="0"/>
              </a:spcBef>
              <a:spcAft>
                <a:spcPts val="0"/>
              </a:spcAft>
              <a:buSzPts val="1300"/>
              <a:buChar char="●"/>
            </a:pPr>
            <a:r>
              <a:rPr lang="en"/>
              <a:t>Children are scared; don’t play in the evenings</a:t>
            </a:r>
            <a:endParaRPr/>
          </a:p>
          <a:p>
            <a:pPr indent="-311150" lvl="0" marL="457200" rtl="0" algn="l">
              <a:lnSpc>
                <a:spcPct val="95000"/>
              </a:lnSpc>
              <a:spcBef>
                <a:spcPts val="0"/>
              </a:spcBef>
              <a:spcAft>
                <a:spcPts val="0"/>
              </a:spcAft>
              <a:buSzPts val="1300"/>
              <a:buChar char="●"/>
            </a:pPr>
            <a:r>
              <a:rPr lang="en"/>
              <a:t>Conflict b/w dog lovers and people against feeding them</a:t>
            </a:r>
            <a:endParaRPr/>
          </a:p>
        </p:txBody>
      </p:sp>
      <p:sp>
        <p:nvSpPr>
          <p:cNvPr id="117" name="Google Shape;117;p16"/>
          <p:cNvSpPr txBox="1"/>
          <p:nvPr>
            <p:ph idx="4294967295" type="body"/>
          </p:nvPr>
        </p:nvSpPr>
        <p:spPr>
          <a:xfrm>
            <a:off x="6001475" y="2165725"/>
            <a:ext cx="2673000" cy="2479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Contact with local vets to sterilize, vaccinate dogs</a:t>
            </a:r>
            <a:endParaRPr/>
          </a:p>
          <a:p>
            <a:pPr indent="-311150" lvl="0" marL="457200" rtl="0" algn="l">
              <a:spcBef>
                <a:spcPts val="0"/>
              </a:spcBef>
              <a:spcAft>
                <a:spcPts val="0"/>
              </a:spcAft>
              <a:buSzPts val="1300"/>
              <a:buChar char="●"/>
            </a:pPr>
            <a:r>
              <a:rPr lang="en"/>
              <a:t>Get them adopted, relocated if possible</a:t>
            </a:r>
            <a:endParaRPr/>
          </a:p>
          <a:p>
            <a:pPr indent="-311150" lvl="0" marL="457200" rtl="0" algn="l">
              <a:spcBef>
                <a:spcPts val="0"/>
              </a:spcBef>
              <a:spcAft>
                <a:spcPts val="0"/>
              </a:spcAft>
              <a:buSzPts val="1300"/>
              <a:buChar char="●"/>
            </a:pPr>
            <a:r>
              <a:rPr lang="en"/>
              <a:t>Raise awareness among people so that they contribute money for food and shelter of strays</a:t>
            </a:r>
            <a:endParaRPr/>
          </a:p>
          <a:p>
            <a:pPr indent="-311150" lvl="0" marL="457200" rtl="0" algn="l">
              <a:spcBef>
                <a:spcPts val="0"/>
              </a:spcBef>
              <a:spcAft>
                <a:spcPts val="0"/>
              </a:spcAft>
              <a:buSzPts val="1300"/>
              <a:buChar char="●"/>
            </a:pPr>
            <a:r>
              <a:rPr lang="en"/>
              <a:t>Someone who can train dogs to be friendly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7"/>
          <p:cNvSpPr txBox="1"/>
          <p:nvPr>
            <p:ph idx="4294967295" type="title"/>
          </p:nvPr>
        </p:nvSpPr>
        <p:spPr>
          <a:xfrm>
            <a:off x="387900" y="458025"/>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Interview - Veterinarian</a:t>
            </a:r>
            <a:endParaRPr/>
          </a:p>
        </p:txBody>
      </p:sp>
      <p:grpSp>
        <p:nvGrpSpPr>
          <p:cNvPr id="123" name="Google Shape;123;p17"/>
          <p:cNvGrpSpPr/>
          <p:nvPr/>
        </p:nvGrpSpPr>
        <p:grpSpPr>
          <a:xfrm>
            <a:off x="431825" y="1342525"/>
            <a:ext cx="2683300" cy="3302700"/>
            <a:chOff x="431825" y="1342525"/>
            <a:chExt cx="2683300" cy="3302700"/>
          </a:xfrm>
        </p:grpSpPr>
        <p:sp>
          <p:nvSpPr>
            <p:cNvPr id="124" name="Google Shape;124;p17"/>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txBox="1"/>
            <p:nvPr/>
          </p:nvSpPr>
          <p:spPr>
            <a:xfrm>
              <a:off x="431925" y="1342525"/>
              <a:ext cx="26832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 name="Google Shape;126;p17"/>
          <p:cNvCxnSpPr/>
          <p:nvPr/>
        </p:nvCxnSpPr>
        <p:spPr>
          <a:xfrm>
            <a:off x="584225" y="1514725"/>
            <a:ext cx="0" cy="478800"/>
          </a:xfrm>
          <a:prstGeom prst="straightConnector1">
            <a:avLst/>
          </a:prstGeom>
          <a:noFill/>
          <a:ln cap="flat" cmpd="sng" w="9525">
            <a:solidFill>
              <a:schemeClr val="lt1"/>
            </a:solidFill>
            <a:prstDash val="solid"/>
            <a:round/>
            <a:headEnd len="sm" w="sm" type="none"/>
            <a:tailEnd len="sm" w="sm" type="none"/>
          </a:ln>
        </p:spPr>
      </p:cxnSp>
      <p:sp>
        <p:nvSpPr>
          <p:cNvPr id="127" name="Google Shape;127;p17"/>
          <p:cNvSpPr txBox="1"/>
          <p:nvPr>
            <p:ph idx="4294967295" type="body"/>
          </p:nvPr>
        </p:nvSpPr>
        <p:spPr>
          <a:xfrm>
            <a:off x="584225" y="1342525"/>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Roles</a:t>
            </a:r>
            <a:endParaRPr sz="1600">
              <a:solidFill>
                <a:schemeClr val="lt1"/>
              </a:solidFill>
            </a:endParaRPr>
          </a:p>
        </p:txBody>
      </p:sp>
      <p:sp>
        <p:nvSpPr>
          <p:cNvPr id="128" name="Google Shape;128;p17"/>
          <p:cNvSpPr txBox="1"/>
          <p:nvPr>
            <p:ph idx="4294967295" type="body"/>
          </p:nvPr>
        </p:nvSpPr>
        <p:spPr>
          <a:xfrm>
            <a:off x="442125" y="2165725"/>
            <a:ext cx="2673000" cy="2479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Treats sick/wounded animals</a:t>
            </a:r>
            <a:endParaRPr/>
          </a:p>
          <a:p>
            <a:pPr indent="-311150" lvl="0" marL="457200" rtl="0" algn="l">
              <a:spcBef>
                <a:spcPts val="0"/>
              </a:spcBef>
              <a:spcAft>
                <a:spcPts val="0"/>
              </a:spcAft>
              <a:buSzPts val="1300"/>
              <a:buChar char="●"/>
            </a:pPr>
            <a:r>
              <a:rPr lang="en"/>
              <a:t>Vaccinates and sterilizes animals</a:t>
            </a:r>
            <a:endParaRPr/>
          </a:p>
          <a:p>
            <a:pPr indent="-311150" lvl="0" marL="457200" rtl="0" algn="l">
              <a:spcBef>
                <a:spcPts val="0"/>
              </a:spcBef>
              <a:spcAft>
                <a:spcPts val="0"/>
              </a:spcAft>
              <a:buSzPts val="1300"/>
              <a:buChar char="●"/>
            </a:pPr>
            <a:r>
              <a:rPr lang="en"/>
              <a:t>Performs dental, ophthalmic and orthopedic surgeries</a:t>
            </a:r>
            <a:endParaRPr/>
          </a:p>
        </p:txBody>
      </p:sp>
      <p:grpSp>
        <p:nvGrpSpPr>
          <p:cNvPr id="129" name="Google Shape;129;p17"/>
          <p:cNvGrpSpPr/>
          <p:nvPr/>
        </p:nvGrpSpPr>
        <p:grpSpPr>
          <a:xfrm>
            <a:off x="3221800" y="1342525"/>
            <a:ext cx="2673004" cy="3302700"/>
            <a:chOff x="3221800" y="1342525"/>
            <a:chExt cx="2673004" cy="3302700"/>
          </a:xfrm>
        </p:grpSpPr>
        <p:sp>
          <p:nvSpPr>
            <p:cNvPr id="130" name="Google Shape;130;p17"/>
            <p:cNvSpPr/>
            <p:nvPr/>
          </p:nvSpPr>
          <p:spPr>
            <a:xfrm>
              <a:off x="3221803"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txBox="1"/>
            <p:nvPr/>
          </p:nvSpPr>
          <p:spPr>
            <a:xfrm>
              <a:off x="3221800" y="1342525"/>
              <a:ext cx="26730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 name="Google Shape;132;p17"/>
          <p:cNvGrpSpPr/>
          <p:nvPr/>
        </p:nvGrpSpPr>
        <p:grpSpPr>
          <a:xfrm>
            <a:off x="6007125" y="1342525"/>
            <a:ext cx="2673000" cy="3302700"/>
            <a:chOff x="6007125" y="1342525"/>
            <a:chExt cx="2673000" cy="3302700"/>
          </a:xfrm>
        </p:grpSpPr>
        <p:sp>
          <p:nvSpPr>
            <p:cNvPr id="133" name="Google Shape;133;p17"/>
            <p:cNvSpPr/>
            <p:nvPr/>
          </p:nvSpPr>
          <p:spPr>
            <a:xfrm>
              <a:off x="6007125"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txBox="1"/>
            <p:nvPr/>
          </p:nvSpPr>
          <p:spPr>
            <a:xfrm>
              <a:off x="6007125" y="1342525"/>
              <a:ext cx="26730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 name="Google Shape;135;p17"/>
          <p:cNvCxnSpPr/>
          <p:nvPr/>
        </p:nvCxnSpPr>
        <p:spPr>
          <a:xfrm>
            <a:off x="3370900" y="1514725"/>
            <a:ext cx="0" cy="478800"/>
          </a:xfrm>
          <a:prstGeom prst="straightConnector1">
            <a:avLst/>
          </a:prstGeom>
          <a:noFill/>
          <a:ln cap="flat" cmpd="sng" w="9525">
            <a:solidFill>
              <a:schemeClr val="lt1"/>
            </a:solidFill>
            <a:prstDash val="solid"/>
            <a:round/>
            <a:headEnd len="sm" w="sm" type="none"/>
            <a:tailEnd len="sm" w="sm" type="none"/>
          </a:ln>
        </p:spPr>
      </p:cxnSp>
      <p:cxnSp>
        <p:nvCxnSpPr>
          <p:cNvPr id="136" name="Google Shape;136;p17"/>
          <p:cNvCxnSpPr/>
          <p:nvPr/>
        </p:nvCxnSpPr>
        <p:spPr>
          <a:xfrm>
            <a:off x="6115475" y="1514725"/>
            <a:ext cx="0" cy="478800"/>
          </a:xfrm>
          <a:prstGeom prst="straightConnector1">
            <a:avLst/>
          </a:prstGeom>
          <a:noFill/>
          <a:ln cap="flat" cmpd="sng" w="9525">
            <a:solidFill>
              <a:schemeClr val="lt1"/>
            </a:solidFill>
            <a:prstDash val="solid"/>
            <a:round/>
            <a:headEnd len="sm" w="sm" type="none"/>
            <a:tailEnd len="sm" w="sm" type="none"/>
          </a:ln>
        </p:spPr>
      </p:cxnSp>
      <p:sp>
        <p:nvSpPr>
          <p:cNvPr id="137" name="Google Shape;137;p17"/>
          <p:cNvSpPr txBox="1"/>
          <p:nvPr>
            <p:ph idx="4294967295" type="body"/>
          </p:nvPr>
        </p:nvSpPr>
        <p:spPr>
          <a:xfrm>
            <a:off x="6115475" y="1342525"/>
            <a:ext cx="25590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Requirements/</a:t>
            </a:r>
            <a:endParaRPr sz="1600">
              <a:solidFill>
                <a:schemeClr val="lt1"/>
              </a:solidFill>
            </a:endParaRPr>
          </a:p>
          <a:p>
            <a:pPr indent="0" lvl="0" marL="0" rtl="0" algn="l">
              <a:lnSpc>
                <a:spcPct val="100000"/>
              </a:lnSpc>
              <a:spcBef>
                <a:spcPts val="0"/>
              </a:spcBef>
              <a:spcAft>
                <a:spcPts val="0"/>
              </a:spcAft>
              <a:buNone/>
            </a:pPr>
            <a:r>
              <a:rPr lang="en" sz="1600">
                <a:solidFill>
                  <a:schemeClr val="lt1"/>
                </a:solidFill>
              </a:rPr>
              <a:t>Expectations</a:t>
            </a:r>
            <a:endParaRPr sz="1600">
              <a:solidFill>
                <a:schemeClr val="lt1"/>
              </a:solidFill>
            </a:endParaRPr>
          </a:p>
        </p:txBody>
      </p:sp>
      <p:sp>
        <p:nvSpPr>
          <p:cNvPr id="138" name="Google Shape;138;p17"/>
          <p:cNvSpPr txBox="1"/>
          <p:nvPr>
            <p:ph idx="4294967295" type="body"/>
          </p:nvPr>
        </p:nvSpPr>
        <p:spPr>
          <a:xfrm>
            <a:off x="3371875" y="1342525"/>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Challenges</a:t>
            </a:r>
            <a:endParaRPr sz="1600">
              <a:solidFill>
                <a:schemeClr val="lt1"/>
              </a:solidFill>
            </a:endParaRPr>
          </a:p>
        </p:txBody>
      </p:sp>
      <p:sp>
        <p:nvSpPr>
          <p:cNvPr id="139" name="Google Shape;139;p17"/>
          <p:cNvSpPr txBox="1"/>
          <p:nvPr>
            <p:ph idx="4294967295" type="body"/>
          </p:nvPr>
        </p:nvSpPr>
        <p:spPr>
          <a:xfrm>
            <a:off x="3221800" y="2165725"/>
            <a:ext cx="2673000" cy="2479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Unable to reach wounded animals on time</a:t>
            </a:r>
            <a:endParaRPr/>
          </a:p>
          <a:p>
            <a:pPr indent="-298450" lvl="1" marL="914400" rtl="0" algn="l">
              <a:spcBef>
                <a:spcPts val="0"/>
              </a:spcBef>
              <a:spcAft>
                <a:spcPts val="0"/>
              </a:spcAft>
              <a:buSzPts val="1100"/>
              <a:buChar char="○"/>
            </a:pPr>
            <a:r>
              <a:rPr lang="en"/>
              <a:t>Narrated an incident in which a stray passed away due to absence of timely medical care</a:t>
            </a:r>
            <a:endParaRPr/>
          </a:p>
          <a:p>
            <a:pPr indent="-311150" lvl="0" marL="457200" rtl="0" algn="l">
              <a:spcBef>
                <a:spcPts val="0"/>
              </a:spcBef>
              <a:spcAft>
                <a:spcPts val="0"/>
              </a:spcAft>
              <a:buSzPts val="1300"/>
              <a:buChar char="●"/>
            </a:pPr>
            <a:r>
              <a:rPr lang="en"/>
              <a:t>People in the community don’t know about available vets</a:t>
            </a:r>
            <a:endParaRPr/>
          </a:p>
        </p:txBody>
      </p:sp>
      <p:sp>
        <p:nvSpPr>
          <p:cNvPr id="140" name="Google Shape;140;p17"/>
          <p:cNvSpPr txBox="1"/>
          <p:nvPr>
            <p:ph idx="4294967295" type="body"/>
          </p:nvPr>
        </p:nvSpPr>
        <p:spPr>
          <a:xfrm>
            <a:off x="6001475" y="2165725"/>
            <a:ext cx="2673000" cy="2479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App that alerts him whenever someone reports an animal in need of treatment</a:t>
            </a:r>
            <a:endParaRPr/>
          </a:p>
          <a:p>
            <a:pPr indent="-311150" lvl="0" marL="457200" rtl="0" algn="l">
              <a:spcBef>
                <a:spcPts val="0"/>
              </a:spcBef>
              <a:spcAft>
                <a:spcPts val="0"/>
              </a:spcAft>
              <a:buSzPts val="1300"/>
              <a:buChar char="●"/>
            </a:pPr>
            <a:r>
              <a:rPr lang="en"/>
              <a:t>Platform through which he can collaborate with charities to help as many animals as possible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8"/>
          <p:cNvSpPr txBox="1"/>
          <p:nvPr>
            <p:ph idx="4294967295" type="title"/>
          </p:nvPr>
        </p:nvSpPr>
        <p:spPr>
          <a:xfrm>
            <a:off x="387900" y="458025"/>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Interview - Veterinarian</a:t>
            </a:r>
            <a:endParaRPr/>
          </a:p>
        </p:txBody>
      </p:sp>
      <p:grpSp>
        <p:nvGrpSpPr>
          <p:cNvPr id="146" name="Google Shape;146;p18"/>
          <p:cNvGrpSpPr/>
          <p:nvPr/>
        </p:nvGrpSpPr>
        <p:grpSpPr>
          <a:xfrm>
            <a:off x="431810" y="1342525"/>
            <a:ext cx="8083710" cy="3302700"/>
            <a:chOff x="431825" y="1342525"/>
            <a:chExt cx="2683300" cy="3302700"/>
          </a:xfrm>
        </p:grpSpPr>
        <p:sp>
          <p:nvSpPr>
            <p:cNvPr id="147" name="Google Shape;147;p18"/>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txBox="1"/>
            <p:nvPr/>
          </p:nvSpPr>
          <p:spPr>
            <a:xfrm>
              <a:off x="431925" y="1342525"/>
              <a:ext cx="2683200" cy="823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9" name="Google Shape;149;p18"/>
          <p:cNvCxnSpPr/>
          <p:nvPr/>
        </p:nvCxnSpPr>
        <p:spPr>
          <a:xfrm>
            <a:off x="584225" y="1514725"/>
            <a:ext cx="0" cy="478800"/>
          </a:xfrm>
          <a:prstGeom prst="straightConnector1">
            <a:avLst/>
          </a:prstGeom>
          <a:noFill/>
          <a:ln cap="flat" cmpd="sng" w="9525">
            <a:solidFill>
              <a:schemeClr val="lt1"/>
            </a:solidFill>
            <a:prstDash val="solid"/>
            <a:round/>
            <a:headEnd len="sm" w="sm" type="none"/>
            <a:tailEnd len="sm" w="sm" type="none"/>
          </a:ln>
        </p:spPr>
      </p:cxnSp>
      <p:sp>
        <p:nvSpPr>
          <p:cNvPr id="150" name="Google Shape;150;p18"/>
          <p:cNvSpPr txBox="1"/>
          <p:nvPr>
            <p:ph idx="4294967295" type="body"/>
          </p:nvPr>
        </p:nvSpPr>
        <p:spPr>
          <a:xfrm>
            <a:off x="584225" y="1342525"/>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An Incident</a:t>
            </a:r>
            <a:endParaRPr sz="1600">
              <a:solidFill>
                <a:schemeClr val="lt1"/>
              </a:solidFill>
            </a:endParaRPr>
          </a:p>
        </p:txBody>
      </p:sp>
      <p:sp>
        <p:nvSpPr>
          <p:cNvPr id="151" name="Google Shape;151;p18"/>
          <p:cNvSpPr txBox="1"/>
          <p:nvPr>
            <p:ph idx="4294967295" type="body"/>
          </p:nvPr>
        </p:nvSpPr>
        <p:spPr>
          <a:xfrm>
            <a:off x="442125" y="2165725"/>
            <a:ext cx="8083800" cy="2479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t>“I once found a labrador pup wrapped in a blanket</a:t>
            </a:r>
            <a:r>
              <a:rPr lang="en" sz="1400"/>
              <a:t> outside my clinic</a:t>
            </a:r>
            <a:r>
              <a:rPr lang="en" sz="1400"/>
              <a:t>. His owners had left him there because they couldn’t take care of him anymore. This is not an isolated incident. During the pandemic, many people had extra time at hand and so they bought pets, without realising that a pet is a huge responsibility. After the lockdown ended, they got bored and abandoned them. Fortunately, a friend of mine was willing to take the pup in, but that is not always the case. These animals usually struggle on the streets before succumbing to the weather or their injuries. It’ll be great to see a platform that helps us rehome these animals.”</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9"/>
          <p:cNvSpPr txBox="1"/>
          <p:nvPr>
            <p:ph idx="4294967295" type="title"/>
          </p:nvPr>
        </p:nvSpPr>
        <p:spPr>
          <a:xfrm>
            <a:off x="387900" y="153225"/>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 Case Diagrams (Initial Sketches)</a:t>
            </a:r>
            <a:endParaRPr/>
          </a:p>
        </p:txBody>
      </p:sp>
      <p:pic>
        <p:nvPicPr>
          <p:cNvPr id="157" name="Google Shape;157;p19"/>
          <p:cNvPicPr preferRelativeResize="0"/>
          <p:nvPr/>
        </p:nvPicPr>
        <p:blipFill rotWithShape="1">
          <a:blip r:embed="rId3">
            <a:alphaModFix/>
          </a:blip>
          <a:srcRect b="2931" l="0" r="0" t="0"/>
          <a:stretch/>
        </p:blipFill>
        <p:spPr>
          <a:xfrm rot="-5400000">
            <a:off x="2169213" y="-757263"/>
            <a:ext cx="1665125" cy="4992901"/>
          </a:xfrm>
          <a:prstGeom prst="rect">
            <a:avLst/>
          </a:prstGeom>
          <a:noFill/>
          <a:ln>
            <a:noFill/>
          </a:ln>
        </p:spPr>
      </p:pic>
      <p:pic>
        <p:nvPicPr>
          <p:cNvPr id="158" name="Google Shape;158;p19"/>
          <p:cNvPicPr preferRelativeResize="0"/>
          <p:nvPr/>
        </p:nvPicPr>
        <p:blipFill>
          <a:blip r:embed="rId4">
            <a:alphaModFix/>
          </a:blip>
          <a:stretch>
            <a:fillRect/>
          </a:stretch>
        </p:blipFill>
        <p:spPr>
          <a:xfrm rot="-5400000">
            <a:off x="1396638" y="1845975"/>
            <a:ext cx="2064367" cy="3846973"/>
          </a:xfrm>
          <a:prstGeom prst="rect">
            <a:avLst/>
          </a:prstGeom>
          <a:noFill/>
          <a:ln>
            <a:noFill/>
          </a:ln>
        </p:spPr>
      </p:pic>
      <p:pic>
        <p:nvPicPr>
          <p:cNvPr id="159" name="Google Shape;159;p19"/>
          <p:cNvPicPr preferRelativeResize="0"/>
          <p:nvPr/>
        </p:nvPicPr>
        <p:blipFill>
          <a:blip r:embed="rId5">
            <a:alphaModFix/>
          </a:blip>
          <a:stretch>
            <a:fillRect/>
          </a:stretch>
        </p:blipFill>
        <p:spPr>
          <a:xfrm rot="-5400000">
            <a:off x="5764029" y="1845975"/>
            <a:ext cx="1882162" cy="384697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20"/>
          <p:cNvPicPr preferRelativeResize="0"/>
          <p:nvPr/>
        </p:nvPicPr>
        <p:blipFill>
          <a:blip r:embed="rId3">
            <a:alphaModFix/>
          </a:blip>
          <a:stretch>
            <a:fillRect/>
          </a:stretch>
        </p:blipFill>
        <p:spPr>
          <a:xfrm>
            <a:off x="7419601" y="236963"/>
            <a:ext cx="1013350" cy="4669576"/>
          </a:xfrm>
          <a:prstGeom prst="rect">
            <a:avLst/>
          </a:prstGeom>
          <a:noFill/>
          <a:ln>
            <a:noFill/>
          </a:ln>
        </p:spPr>
      </p:pic>
      <p:pic>
        <p:nvPicPr>
          <p:cNvPr id="165" name="Google Shape;165;p20"/>
          <p:cNvPicPr preferRelativeResize="0"/>
          <p:nvPr/>
        </p:nvPicPr>
        <p:blipFill>
          <a:blip r:embed="rId4">
            <a:alphaModFix/>
          </a:blip>
          <a:stretch>
            <a:fillRect/>
          </a:stretch>
        </p:blipFill>
        <p:spPr>
          <a:xfrm rot="-5400000">
            <a:off x="1801544" y="981450"/>
            <a:ext cx="2016210" cy="5143498"/>
          </a:xfrm>
          <a:prstGeom prst="rect">
            <a:avLst/>
          </a:prstGeom>
          <a:noFill/>
          <a:ln>
            <a:noFill/>
          </a:ln>
        </p:spPr>
      </p:pic>
      <p:pic>
        <p:nvPicPr>
          <p:cNvPr id="166" name="Google Shape;166;p20"/>
          <p:cNvPicPr preferRelativeResize="0"/>
          <p:nvPr/>
        </p:nvPicPr>
        <p:blipFill>
          <a:blip r:embed="rId5">
            <a:alphaModFix/>
          </a:blip>
          <a:stretch>
            <a:fillRect/>
          </a:stretch>
        </p:blipFill>
        <p:spPr>
          <a:xfrm rot="-5400000">
            <a:off x="2053696" y="-1586075"/>
            <a:ext cx="1511908" cy="5143501"/>
          </a:xfrm>
          <a:prstGeom prst="rect">
            <a:avLst/>
          </a:prstGeom>
          <a:noFill/>
          <a:ln>
            <a:noFill/>
          </a:ln>
        </p:spPr>
      </p:pic>
      <p:pic>
        <p:nvPicPr>
          <p:cNvPr id="167" name="Google Shape;167;p20"/>
          <p:cNvPicPr preferRelativeResize="0"/>
          <p:nvPr/>
        </p:nvPicPr>
        <p:blipFill>
          <a:blip r:embed="rId6">
            <a:alphaModFix/>
          </a:blip>
          <a:stretch>
            <a:fillRect/>
          </a:stretch>
        </p:blipFill>
        <p:spPr>
          <a:xfrm>
            <a:off x="5802375" y="265650"/>
            <a:ext cx="1288399" cy="466957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1"/>
          <p:cNvSpPr txBox="1"/>
          <p:nvPr>
            <p:ph idx="4294967295" type="title"/>
          </p:nvPr>
        </p:nvSpPr>
        <p:spPr>
          <a:xfrm>
            <a:off x="238675" y="166650"/>
            <a:ext cx="8368200" cy="68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Understanding</a:t>
            </a:r>
            <a:endParaRPr/>
          </a:p>
        </p:txBody>
      </p:sp>
      <p:grpSp>
        <p:nvGrpSpPr>
          <p:cNvPr id="173" name="Google Shape;173;p21"/>
          <p:cNvGrpSpPr/>
          <p:nvPr/>
        </p:nvGrpSpPr>
        <p:grpSpPr>
          <a:xfrm>
            <a:off x="298625" y="920393"/>
            <a:ext cx="2683300" cy="4058358"/>
            <a:chOff x="431825" y="1342525"/>
            <a:chExt cx="2683300" cy="3302700"/>
          </a:xfrm>
        </p:grpSpPr>
        <p:sp>
          <p:nvSpPr>
            <p:cNvPr id="174" name="Google Shape;174;p21"/>
            <p:cNvSpPr/>
            <p:nvPr/>
          </p:nvSpPr>
          <p:spPr>
            <a:xfrm>
              <a:off x="431825" y="1342525"/>
              <a:ext cx="26832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txBox="1"/>
            <p:nvPr/>
          </p:nvSpPr>
          <p:spPr>
            <a:xfrm>
              <a:off x="431925" y="1342530"/>
              <a:ext cx="26832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6" name="Google Shape;176;p21"/>
          <p:cNvCxnSpPr/>
          <p:nvPr/>
        </p:nvCxnSpPr>
        <p:spPr>
          <a:xfrm>
            <a:off x="451025" y="1092600"/>
            <a:ext cx="0" cy="478800"/>
          </a:xfrm>
          <a:prstGeom prst="straightConnector1">
            <a:avLst/>
          </a:prstGeom>
          <a:noFill/>
          <a:ln cap="flat" cmpd="sng" w="9525">
            <a:solidFill>
              <a:schemeClr val="lt1"/>
            </a:solidFill>
            <a:prstDash val="solid"/>
            <a:round/>
            <a:headEnd len="sm" w="sm" type="none"/>
            <a:tailEnd len="sm" w="sm" type="none"/>
          </a:ln>
        </p:spPr>
      </p:cxnSp>
      <p:sp>
        <p:nvSpPr>
          <p:cNvPr id="177" name="Google Shape;177;p21"/>
          <p:cNvSpPr txBox="1"/>
          <p:nvPr>
            <p:ph idx="4294967295" type="body"/>
          </p:nvPr>
        </p:nvSpPr>
        <p:spPr>
          <a:xfrm>
            <a:off x="451025" y="920400"/>
            <a:ext cx="23487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Stakeholder</a:t>
            </a:r>
            <a:endParaRPr sz="1600">
              <a:solidFill>
                <a:schemeClr val="lt1"/>
              </a:solidFill>
            </a:endParaRPr>
          </a:p>
        </p:txBody>
      </p:sp>
      <p:sp>
        <p:nvSpPr>
          <p:cNvPr id="178" name="Google Shape;178;p21"/>
          <p:cNvSpPr txBox="1"/>
          <p:nvPr>
            <p:ph idx="4294967295" type="body"/>
          </p:nvPr>
        </p:nvSpPr>
        <p:spPr>
          <a:xfrm>
            <a:off x="308925" y="1743600"/>
            <a:ext cx="2673000" cy="222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Local People/Volunteers</a:t>
            </a:r>
            <a:endParaRPr b="1"/>
          </a:p>
        </p:txBody>
      </p:sp>
      <p:grpSp>
        <p:nvGrpSpPr>
          <p:cNvPr id="179" name="Google Shape;179;p21"/>
          <p:cNvGrpSpPr/>
          <p:nvPr/>
        </p:nvGrpSpPr>
        <p:grpSpPr>
          <a:xfrm>
            <a:off x="3088600" y="920377"/>
            <a:ext cx="2673008" cy="4058364"/>
            <a:chOff x="3221796" y="1342520"/>
            <a:chExt cx="2673008" cy="3302705"/>
          </a:xfrm>
        </p:grpSpPr>
        <p:sp>
          <p:nvSpPr>
            <p:cNvPr id="180" name="Google Shape;180;p21"/>
            <p:cNvSpPr/>
            <p:nvPr/>
          </p:nvSpPr>
          <p:spPr>
            <a:xfrm>
              <a:off x="3221803"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txBox="1"/>
            <p:nvPr/>
          </p:nvSpPr>
          <p:spPr>
            <a:xfrm>
              <a:off x="3221796" y="1342520"/>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21"/>
          <p:cNvGrpSpPr/>
          <p:nvPr/>
        </p:nvGrpSpPr>
        <p:grpSpPr>
          <a:xfrm>
            <a:off x="5873925" y="920393"/>
            <a:ext cx="2673000" cy="4058358"/>
            <a:chOff x="6007125" y="1342525"/>
            <a:chExt cx="2673000" cy="3302700"/>
          </a:xfrm>
        </p:grpSpPr>
        <p:sp>
          <p:nvSpPr>
            <p:cNvPr id="183" name="Google Shape;183;p21"/>
            <p:cNvSpPr/>
            <p:nvPr/>
          </p:nvSpPr>
          <p:spPr>
            <a:xfrm>
              <a:off x="6007125" y="1342525"/>
              <a:ext cx="2673000" cy="3302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txBox="1"/>
            <p:nvPr/>
          </p:nvSpPr>
          <p:spPr>
            <a:xfrm>
              <a:off x="6007125" y="1342529"/>
              <a:ext cx="2673000" cy="66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5" name="Google Shape;185;p21"/>
          <p:cNvCxnSpPr/>
          <p:nvPr/>
        </p:nvCxnSpPr>
        <p:spPr>
          <a:xfrm>
            <a:off x="3237700" y="1092600"/>
            <a:ext cx="0" cy="478800"/>
          </a:xfrm>
          <a:prstGeom prst="straightConnector1">
            <a:avLst/>
          </a:prstGeom>
          <a:noFill/>
          <a:ln cap="flat" cmpd="sng" w="9525">
            <a:solidFill>
              <a:schemeClr val="lt1"/>
            </a:solidFill>
            <a:prstDash val="solid"/>
            <a:round/>
            <a:headEnd len="sm" w="sm" type="none"/>
            <a:tailEnd len="sm" w="sm" type="none"/>
          </a:ln>
        </p:spPr>
      </p:cxnSp>
      <p:cxnSp>
        <p:nvCxnSpPr>
          <p:cNvPr id="186" name="Google Shape;186;p21"/>
          <p:cNvCxnSpPr/>
          <p:nvPr/>
        </p:nvCxnSpPr>
        <p:spPr>
          <a:xfrm>
            <a:off x="5982275" y="1092600"/>
            <a:ext cx="0" cy="478800"/>
          </a:xfrm>
          <a:prstGeom prst="straightConnector1">
            <a:avLst/>
          </a:prstGeom>
          <a:noFill/>
          <a:ln cap="flat" cmpd="sng" w="9525">
            <a:solidFill>
              <a:schemeClr val="lt1"/>
            </a:solidFill>
            <a:prstDash val="solid"/>
            <a:round/>
            <a:headEnd len="sm" w="sm" type="none"/>
            <a:tailEnd len="sm" w="sm" type="none"/>
          </a:ln>
        </p:spPr>
      </p:cxnSp>
      <p:sp>
        <p:nvSpPr>
          <p:cNvPr id="187" name="Google Shape;187;p21"/>
          <p:cNvSpPr txBox="1"/>
          <p:nvPr>
            <p:ph idx="4294967295" type="body"/>
          </p:nvPr>
        </p:nvSpPr>
        <p:spPr>
          <a:xfrm>
            <a:off x="5982275" y="920400"/>
            <a:ext cx="25590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Solution</a:t>
            </a:r>
            <a:endParaRPr sz="1600">
              <a:solidFill>
                <a:schemeClr val="lt1"/>
              </a:solidFill>
            </a:endParaRPr>
          </a:p>
        </p:txBody>
      </p:sp>
      <p:sp>
        <p:nvSpPr>
          <p:cNvPr id="188" name="Google Shape;188;p21"/>
          <p:cNvSpPr txBox="1"/>
          <p:nvPr>
            <p:ph idx="4294967295" type="body"/>
          </p:nvPr>
        </p:nvSpPr>
        <p:spPr>
          <a:xfrm>
            <a:off x="3238675" y="920400"/>
            <a:ext cx="2101800" cy="823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sz="1600">
                <a:solidFill>
                  <a:schemeClr val="lt1"/>
                </a:solidFill>
              </a:rPr>
              <a:t>Problem</a:t>
            </a:r>
            <a:endParaRPr sz="1600">
              <a:solidFill>
                <a:schemeClr val="lt1"/>
              </a:solidFill>
            </a:endParaRPr>
          </a:p>
        </p:txBody>
      </p:sp>
      <p:sp>
        <p:nvSpPr>
          <p:cNvPr id="189" name="Google Shape;189;p21"/>
          <p:cNvSpPr txBox="1"/>
          <p:nvPr>
            <p:ph idx="4294967295" type="body"/>
          </p:nvPr>
        </p:nvSpPr>
        <p:spPr>
          <a:xfrm>
            <a:off x="3088600" y="1743600"/>
            <a:ext cx="2673000" cy="6861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No dedicated platform to report missing animals</a:t>
            </a:r>
            <a:endParaRPr sz="1400"/>
          </a:p>
        </p:txBody>
      </p:sp>
      <p:sp>
        <p:nvSpPr>
          <p:cNvPr id="190" name="Google Shape;190;p21"/>
          <p:cNvSpPr txBox="1"/>
          <p:nvPr>
            <p:ph idx="4294967295" type="body"/>
          </p:nvPr>
        </p:nvSpPr>
        <p:spPr>
          <a:xfrm>
            <a:off x="5868275" y="1743600"/>
            <a:ext cx="2673000" cy="1106700"/>
          </a:xfrm>
          <a:prstGeom prst="rect">
            <a:avLst/>
          </a:prstGeom>
        </p:spPr>
        <p:txBody>
          <a:bodyPr anchorCtr="0" anchor="t" bIns="91425" lIns="91425" spcFirstLastPara="1" rIns="91425" wrap="square" tIns="91425">
            <a:normAutofit lnSpcReduction="10000"/>
          </a:bodyPr>
          <a:lstStyle/>
          <a:p>
            <a:pPr indent="-317500" lvl="0" marL="457200" rtl="0" algn="l">
              <a:spcBef>
                <a:spcPts val="0"/>
              </a:spcBef>
              <a:spcAft>
                <a:spcPts val="0"/>
              </a:spcAft>
              <a:buSzPts val="1400"/>
              <a:buChar char="●"/>
            </a:pPr>
            <a:r>
              <a:rPr lang="en" sz="1400"/>
              <a:t>It will become easier for people to launch searches for missing animals.</a:t>
            </a:r>
            <a:endParaRPr sz="1400"/>
          </a:p>
        </p:txBody>
      </p:sp>
      <p:sp>
        <p:nvSpPr>
          <p:cNvPr id="191" name="Google Shape;191;p21"/>
          <p:cNvSpPr txBox="1"/>
          <p:nvPr/>
        </p:nvSpPr>
        <p:spPr>
          <a:xfrm>
            <a:off x="5868275" y="2850300"/>
            <a:ext cx="2673000" cy="21348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dk2"/>
              </a:buClr>
              <a:buSzPts val="1400"/>
              <a:buFont typeface="Roboto"/>
              <a:buChar char="●"/>
            </a:pPr>
            <a:r>
              <a:rPr lang="en">
                <a:solidFill>
                  <a:schemeClr val="dk2"/>
                </a:solidFill>
                <a:latin typeface="Roboto"/>
                <a:ea typeface="Roboto"/>
                <a:cs typeface="Roboto"/>
                <a:sym typeface="Roboto"/>
              </a:rPr>
              <a:t>In case of an emergency/accident, the app will locate the nearest available vet and NGO, and send them notifications. It will also allow the reporter of the incident to call them.</a:t>
            </a:r>
            <a:endParaRPr/>
          </a:p>
        </p:txBody>
      </p:sp>
      <p:sp>
        <p:nvSpPr>
          <p:cNvPr id="192" name="Google Shape;192;p21"/>
          <p:cNvSpPr txBox="1"/>
          <p:nvPr>
            <p:ph idx="4294967295" type="body"/>
          </p:nvPr>
        </p:nvSpPr>
        <p:spPr>
          <a:xfrm>
            <a:off x="3088600" y="2850300"/>
            <a:ext cx="2673000" cy="21348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No knowledge about authorities to contact to rescue a stray in need</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